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256" r:id="rId2"/>
    <p:sldId id="620" r:id="rId3"/>
    <p:sldId id="509" r:id="rId4"/>
    <p:sldId id="1126" r:id="rId5"/>
    <p:sldId id="1127" r:id="rId6"/>
    <p:sldId id="1322" r:id="rId7"/>
    <p:sldId id="1323" r:id="rId8"/>
    <p:sldId id="1324" r:id="rId9"/>
    <p:sldId id="1325" r:id="rId10"/>
    <p:sldId id="1326" r:id="rId11"/>
    <p:sldId id="1327" r:id="rId12"/>
    <p:sldId id="1328" r:id="rId13"/>
    <p:sldId id="1330" r:id="rId14"/>
    <p:sldId id="1329" r:id="rId15"/>
    <p:sldId id="1136" r:id="rId16"/>
    <p:sldId id="1331" r:id="rId17"/>
    <p:sldId id="1237" r:id="rId18"/>
    <p:sldId id="1332" r:id="rId19"/>
    <p:sldId id="1334" r:id="rId20"/>
    <p:sldId id="1336" r:id="rId21"/>
    <p:sldId id="1337" r:id="rId22"/>
    <p:sldId id="1338" r:id="rId23"/>
    <p:sldId id="1339" r:id="rId24"/>
    <p:sldId id="1340" r:id="rId25"/>
    <p:sldId id="1341" r:id="rId26"/>
    <p:sldId id="1343" r:id="rId27"/>
    <p:sldId id="1342" r:id="rId28"/>
    <p:sldId id="1344" r:id="rId29"/>
    <p:sldId id="1347" r:id="rId30"/>
    <p:sldId id="1348" r:id="rId31"/>
    <p:sldId id="1349" r:id="rId32"/>
    <p:sldId id="1466" r:id="rId33"/>
    <p:sldId id="1350" r:id="rId34"/>
    <p:sldId id="1351" r:id="rId35"/>
    <p:sldId id="1467" r:id="rId36"/>
    <p:sldId id="1352" r:id="rId37"/>
    <p:sldId id="1468" r:id="rId38"/>
    <p:sldId id="1353" r:id="rId39"/>
    <p:sldId id="1354" r:id="rId40"/>
    <p:sldId id="1355" r:id="rId41"/>
    <p:sldId id="1356" r:id="rId42"/>
    <p:sldId id="1357" r:id="rId43"/>
    <p:sldId id="1358" r:id="rId44"/>
    <p:sldId id="1359" r:id="rId45"/>
    <p:sldId id="1360" r:id="rId46"/>
    <p:sldId id="1361" r:id="rId47"/>
    <p:sldId id="1362" r:id="rId48"/>
    <p:sldId id="1363" r:id="rId49"/>
    <p:sldId id="1364" r:id="rId50"/>
    <p:sldId id="1453" r:id="rId51"/>
    <p:sldId id="1365" r:id="rId52"/>
    <p:sldId id="1454" r:id="rId53"/>
    <p:sldId id="1366" r:id="rId54"/>
    <p:sldId id="1367" r:id="rId55"/>
    <p:sldId id="1455" r:id="rId56"/>
    <p:sldId id="1368" r:id="rId57"/>
    <p:sldId id="1456" r:id="rId58"/>
    <p:sldId id="1369" r:id="rId59"/>
    <p:sldId id="1457" r:id="rId60"/>
    <p:sldId id="1458" r:id="rId61"/>
    <p:sldId id="1370" r:id="rId62"/>
    <p:sldId id="1459" r:id="rId63"/>
    <p:sldId id="1371" r:id="rId64"/>
    <p:sldId id="1461" r:id="rId65"/>
    <p:sldId id="1462" r:id="rId66"/>
    <p:sldId id="1452" r:id="rId67"/>
    <p:sldId id="1464" r:id="rId68"/>
    <p:sldId id="1465" r:id="rId69"/>
    <p:sldId id="1463" r:id="rId7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5380" autoAdjust="0"/>
  </p:normalViewPr>
  <p:slideViewPr>
    <p:cSldViewPr>
      <p:cViewPr varScale="1">
        <p:scale>
          <a:sx n="83" d="100"/>
          <a:sy n="83" d="100"/>
        </p:scale>
        <p:origin x="121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52DBD42-2C63-481F-813D-CAE2454CDE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952D2-03C2-4B96-9630-2331BC34FD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116216-E016-4B76-AEEC-3FFB15D14D27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3AD8C60-1A6F-4C5C-8C44-228686A1F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9C83C59-9895-4ECD-B5F3-A66E506D6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6A8E6F-5058-4DCE-9789-3D66AEB17B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0F092-B945-406D-8067-D2C31A2AD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47AE3C-1DE6-4E0A-AD26-BD7437C71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3E6E0F4-1EA0-4D17-A3AC-374020F02C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6519C1-9376-46A5-8946-CFE1D43B7833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AA62F16-6539-4201-BCBB-0812287151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2E2CFF6-E793-444B-B46B-D03B896AB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不细讲！</a:t>
            </a:r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D9785-5C7C-4F10-8696-7F05E158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8122B-93DA-46DE-9610-EFF7EE7DD5FC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52011-B46A-4944-8C51-1943B414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31FAC-2703-4162-A301-9F501FEE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7E44C-73CA-48B5-AE6A-DDCB330A82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1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00693-A621-4E02-9E78-476E2E82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FBFFA-C194-4431-88C9-D5FCBBE240B3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5B89E-DACC-471B-B5FD-C7AD056A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A3DFA-9FD4-4B69-ADD0-1F6F9A3D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C924C-B605-44AB-89D0-F7DF7B995E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8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DD970-B98B-437B-A1C8-A240FD13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BFE46-1C2F-4F1F-BBDA-C7B419CCDEC8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E74AF-2C67-48F8-9733-91721B62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FB892-8A7A-4DCF-AF4A-401C9C62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0542-B643-46BD-B6CE-8DDCC0FDCC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9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904AB-5841-4947-A79C-7E35D36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6A4B3-12BB-490F-8891-B94234E77CF4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FBA67-120B-405B-8426-51A0383D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D0F94-1AB1-4BD7-9306-AECB8B77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F85F-C65F-4FAE-BA2E-C3210F53E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0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94F3D-1D1C-4095-8EB8-2D6C429B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9D99B-A1C0-474F-96E4-4C1120D30DC9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AC6EE-A21E-441B-84A0-3692BD2D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9A28-A97D-4BA5-9160-56B82B6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CC8E1-49DA-4C51-B9D4-F7C3DC4A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E5A64BC-89AB-4087-809B-42E87D1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8EC72-6A9C-4741-8D08-1245CB3638E3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91B858D-E1E3-4E33-B2DA-DD316AD4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387B345-6BD2-4E5F-8FD2-2A6F06EA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A0695-1EB0-4F43-913E-96909EAC1A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2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49FF18-9105-4833-9BE5-812192C0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9C12D-BE55-4B5C-9A38-D818C97C70EE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475A787-2948-4D4B-B851-DD2729B6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04E18FD-A1F0-40E5-AF8D-BEA517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C04A9-3724-45A9-A06E-398ADA0665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CB68C34-71DE-43C5-9C60-0E8D3B30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D5D32-0D73-4DCA-91CC-9B64AEB79E4B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99978B7-6A31-4E65-8D9E-C31AB14F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89E72CF-EF1D-4C25-8A53-60573873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5FA4-6130-4543-B237-595F1B0C86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53B55F2-ECC5-4415-8856-F1BB357C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A4DCA-AA70-4692-BB81-2D97E8E107F3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A6E98F5-3F92-452A-AD85-1C36C9B4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E3825F0-07F7-4BD2-8344-51CF7DD8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B14EA-4D3E-4D21-8452-AAE2EC8D9C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6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8F3A628-D5D8-4F65-B2F9-F04D30C9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140A8-829B-494E-A7D4-A1F6B09A2556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814225-16DD-4D91-ACE2-C41258D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DE03EB-25C6-478C-A3E2-1F68EF6B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DA5B8-61B4-4F08-A79D-25537C4911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4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F2AA31C-11AB-4A7E-A7EF-66D05557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40377-E043-48D2-8B8F-C00CC3880533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3A22B02-FF94-4E23-8EC2-0677CC0D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8CC61F0-6E2C-44A0-A860-73B23C23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A315E-8F34-42D5-9C91-3D8A7D5B4D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B93B2B8-EC58-4A25-939F-19A8F2B1E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48A247D-4DFB-4E99-9C54-4A1F119FC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2D97B-20CC-4390-A624-F82CC122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83D615-11C0-439E-BFAB-ACEFAD82FDBE}" type="datetimeFigureOut">
              <a:rPr lang="zh-CN" altLang="en-US"/>
              <a:pPr>
                <a:defRPr/>
              </a:pPr>
              <a:t>2023-6-1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119DE-A8B4-42F9-A1F9-B72738CE4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0D18B-88B4-4CFE-8E9C-00AA8653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88B66-C6FA-417C-9679-4985C0C12B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csdn.net/dongdongnihao_/article/details/8270257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6876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sz="6000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（第八讲）</a:t>
            </a:r>
            <a:endParaRPr lang="zh-CN" altLang="en-US" sz="6000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9144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</a:t>
            </a:r>
            <a:r>
              <a:rPr lang="en-US" altLang="zh-CN" sz="2800" b="1" dirty="0">
                <a:solidFill>
                  <a:srgbClr val="002060"/>
                </a:solidFill>
              </a:rPr>
              <a:t>HY.ZH</a:t>
            </a: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2023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6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1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5534075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8.1.3  </a:t>
            </a:r>
            <a:r>
              <a:rPr lang="zh-CN" altLang="en-US" b="1" dirty="0">
                <a:ea typeface="黑体" panose="02010609060101010101" pitchFamily="49" charset="-122"/>
              </a:rPr>
              <a:t>总线标准</a:t>
            </a:r>
            <a:endParaRPr lang="en-US" altLang="zh-CN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不同厂商的设备要连接到同一总线上，必须遵循相同的</a:t>
            </a:r>
            <a:r>
              <a:rPr lang="zh-CN" altLang="en-US" sz="1600" b="1" dirty="0">
                <a:solidFill>
                  <a:srgbClr val="FF0000"/>
                </a:solidFill>
              </a:rPr>
              <a:t>总线标准</a:t>
            </a:r>
            <a:r>
              <a:rPr lang="zh-CN" altLang="en-US" sz="1600" b="1" dirty="0"/>
              <a:t>；如</a:t>
            </a:r>
            <a:r>
              <a:rPr lang="en-US" altLang="zh-CN" sz="1600" b="1" dirty="0"/>
              <a:t>IBM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PC/XT</a:t>
            </a:r>
            <a:r>
              <a:rPr lang="zh-CN" altLang="en-US" sz="1600" b="1" dirty="0">
                <a:solidFill>
                  <a:srgbClr val="FF0000"/>
                </a:solidFill>
              </a:rPr>
              <a:t>总线标准</a:t>
            </a:r>
            <a:r>
              <a:rPr lang="zh-CN" altLang="en-US" sz="1600" b="1" dirty="0"/>
              <a:t>就直接开启了兼容机的时代。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总线标准</a:t>
            </a:r>
            <a:r>
              <a:rPr lang="zh-CN" altLang="en-US" sz="1600" b="1" dirty="0"/>
              <a:t>是关于总线及总线接口的物理特性、电气特性、功能特性与时间特性的详细规范和协议；总线标准包括：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机械规范</a:t>
            </a:r>
            <a:r>
              <a:rPr lang="zh-CN" altLang="en-US" sz="1600" b="1" dirty="0"/>
              <a:t>：规定总线的物理连接方式，包括总线的线数，总线的插头，插座的形状、尺寸，引脚线排列方式的规范等。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电气规范</a:t>
            </a:r>
            <a:r>
              <a:rPr lang="zh-CN" altLang="en-US" sz="1600" b="1" dirty="0"/>
              <a:t>：定义总线信号的传递方向及有效电平。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功能规范</a:t>
            </a:r>
            <a:r>
              <a:rPr lang="zh-CN" altLang="en-US" sz="1600" b="1" dirty="0"/>
              <a:t>：约定总线中每一根线的功能。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时序规范</a:t>
            </a:r>
            <a:r>
              <a:rPr lang="zh-CN" altLang="en-US" sz="1600" b="1" dirty="0"/>
              <a:t>：明确每根线的信息在什么时间有效，也就是明确总线上各信号有效的时序关系。</a:t>
            </a:r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47902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5534075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8.1.4  </a:t>
            </a:r>
            <a:r>
              <a:rPr lang="zh-CN" altLang="en-US" b="1" dirty="0">
                <a:ea typeface="黑体" panose="02010609060101010101" pitchFamily="49" charset="-122"/>
              </a:rPr>
              <a:t>总线与三态门</a:t>
            </a:r>
            <a:endParaRPr lang="en-US" altLang="zh-CN" b="1" dirty="0"/>
          </a:p>
          <a:p>
            <a:pPr lvl="1" eaLnBrk="1" hangingPunct="1"/>
            <a:endParaRPr lang="en-US" altLang="zh-CN" sz="12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三态</a:t>
            </a:r>
            <a:r>
              <a:rPr lang="zh-CN" altLang="en-US" sz="1600" b="1" dirty="0"/>
              <a:t>：低电平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、高电平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、高阻态；三态门也称</a:t>
            </a:r>
            <a:r>
              <a:rPr lang="zh-CN" altLang="en-US" sz="1600" b="1" dirty="0">
                <a:solidFill>
                  <a:srgbClr val="FF0000"/>
                </a:solidFill>
              </a:rPr>
              <a:t>三态缓冲器</a:t>
            </a:r>
            <a:r>
              <a:rPr lang="zh-CN" altLang="en-US" sz="1600" b="1" dirty="0"/>
              <a:t>，其输出信号驱动能力较高。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三态门</a:t>
            </a:r>
            <a:r>
              <a:rPr lang="zh-CN" altLang="en-US" sz="1600" b="1" dirty="0">
                <a:solidFill>
                  <a:srgbClr val="FF0000"/>
                </a:solidFill>
              </a:rPr>
              <a:t>等效电路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8.3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Enable=1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Q=A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Enable=0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Q=Z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Z</a:t>
            </a:r>
            <a:r>
              <a:rPr lang="zh-CN" altLang="en-US" sz="1600" b="1" dirty="0"/>
              <a:t>表示高阻态）。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三态门可以用于</a:t>
            </a:r>
            <a:r>
              <a:rPr lang="zh-CN" altLang="en-US" sz="1600" b="1" dirty="0">
                <a:solidFill>
                  <a:srgbClr val="FF0000"/>
                </a:solidFill>
              </a:rPr>
              <a:t>总线的输出控制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8.4</a:t>
            </a:r>
            <a:r>
              <a:rPr lang="zh-CN" altLang="en-US" sz="1600" b="1" dirty="0"/>
              <a:t>）：通过三态门和译码器，可以实现同一时刻只有一个部件向总线输出。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三态门还可以用于构成</a:t>
            </a:r>
            <a:r>
              <a:rPr lang="zh-CN" altLang="en-US" sz="1600" b="1" dirty="0">
                <a:solidFill>
                  <a:srgbClr val="FF0000"/>
                </a:solidFill>
              </a:rPr>
              <a:t>有向总线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8.5</a:t>
            </a:r>
            <a:r>
              <a:rPr lang="zh-CN" altLang="en-US" sz="1600" b="1" dirty="0"/>
              <a:t>）：单向总线（单工通信，</a:t>
            </a:r>
            <a:r>
              <a:rPr lang="en-US" altLang="zh-CN" sz="1600" b="1" dirty="0"/>
              <a:t>EN</a:t>
            </a:r>
            <a:r>
              <a:rPr lang="en-US" altLang="zh-CN" sz="1600" b="1" baseline="-25000" dirty="0"/>
              <a:t>AB</a:t>
            </a:r>
            <a:r>
              <a:rPr lang="en-US" altLang="zh-CN" sz="1600" b="1" dirty="0"/>
              <a:t>=1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A -&gt; B</a:t>
            </a:r>
            <a:r>
              <a:rPr lang="zh-CN" altLang="en-US" sz="1600" b="1" dirty="0"/>
              <a:t>）；双向总线（半双工通信，</a:t>
            </a:r>
            <a:r>
              <a:rPr lang="en-US" altLang="zh-CN" sz="1600" b="1" dirty="0"/>
              <a:t>EN</a:t>
            </a:r>
            <a:r>
              <a:rPr lang="en-US" altLang="zh-CN" sz="1600" b="1" baseline="-25000" dirty="0"/>
              <a:t>AB</a:t>
            </a:r>
            <a:r>
              <a:rPr lang="en-US" altLang="zh-CN" sz="1600" b="1" dirty="0"/>
              <a:t>=1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A -&gt; B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EN</a:t>
            </a:r>
            <a:r>
              <a:rPr lang="en-US" altLang="zh-CN" sz="1600" b="1" baseline="-25000" dirty="0"/>
              <a:t>BA</a:t>
            </a:r>
            <a:r>
              <a:rPr lang="en-US" altLang="zh-CN" sz="1600" b="1" dirty="0"/>
              <a:t>=1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B -&gt; A</a:t>
            </a:r>
            <a:r>
              <a:rPr lang="zh-CN" altLang="en-US" sz="1600" b="1" dirty="0"/>
              <a:t>）。</a:t>
            </a:r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3DB191-6A16-805E-B1B3-00C333D89962}"/>
              </a:ext>
            </a:extLst>
          </p:cNvPr>
          <p:cNvGrpSpPr/>
          <p:nvPr/>
        </p:nvGrpSpPr>
        <p:grpSpPr>
          <a:xfrm>
            <a:off x="107504" y="4888351"/>
            <a:ext cx="2542684" cy="1709001"/>
            <a:chOff x="251520" y="4816343"/>
            <a:chExt cx="2542684" cy="1709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C565C4-5CB8-DCCC-8BF2-DA0BBFAEC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4816343"/>
              <a:ext cx="2542684" cy="58813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675A6D6-7B92-13AD-9531-097E1B11FA14}"/>
                </a:ext>
              </a:extLst>
            </p:cNvPr>
            <p:cNvSpPr txBox="1"/>
            <p:nvPr/>
          </p:nvSpPr>
          <p:spPr>
            <a:xfrm>
              <a:off x="513820" y="6248345"/>
              <a:ext cx="2063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8.3    </a:t>
              </a:r>
              <a:r>
                <a:rPr lang="zh-CN" altLang="en-US" sz="1200" b="1" dirty="0"/>
                <a:t>三态门及其等效电路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6A15617-99DA-4FD7-3707-E38E596AD9E0}"/>
                </a:ext>
              </a:extLst>
            </p:cNvPr>
            <p:cNvSpPr txBox="1"/>
            <p:nvPr/>
          </p:nvSpPr>
          <p:spPr>
            <a:xfrm>
              <a:off x="457200" y="5517812"/>
              <a:ext cx="21387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（</a:t>
              </a:r>
              <a:r>
                <a:rPr lang="en-US" altLang="zh-CN" sz="800" b="1" dirty="0"/>
                <a:t>a</a:t>
              </a:r>
              <a:r>
                <a:rPr lang="zh-CN" altLang="en-US" sz="800" b="1" dirty="0"/>
                <a:t>）                          （</a:t>
              </a:r>
              <a:r>
                <a:rPr lang="en-US" altLang="zh-CN" sz="800" b="1" dirty="0"/>
                <a:t>b</a:t>
              </a:r>
              <a:r>
                <a:rPr lang="zh-CN" altLang="en-US" sz="800" b="1" dirty="0"/>
                <a:t>）                           （</a:t>
              </a:r>
              <a:r>
                <a:rPr lang="en-US" altLang="zh-CN" sz="800" b="1" dirty="0"/>
                <a:t>c</a:t>
              </a:r>
              <a:r>
                <a:rPr lang="zh-CN" altLang="en-US" sz="800" b="1" dirty="0"/>
                <a:t>）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9E9E91-5EF6-5004-B2CC-852CC974F9AF}"/>
              </a:ext>
            </a:extLst>
          </p:cNvPr>
          <p:cNvGrpSpPr/>
          <p:nvPr/>
        </p:nvGrpSpPr>
        <p:grpSpPr>
          <a:xfrm>
            <a:off x="3396665" y="4682427"/>
            <a:ext cx="2491211" cy="1863522"/>
            <a:chOff x="3551263" y="4676668"/>
            <a:chExt cx="2491211" cy="186352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A1DF574-82BC-D93C-818B-BF5F797DB66D}"/>
                </a:ext>
              </a:extLst>
            </p:cNvPr>
            <p:cNvSpPr txBox="1"/>
            <p:nvPr/>
          </p:nvSpPr>
          <p:spPr>
            <a:xfrm>
              <a:off x="3685455" y="6263191"/>
              <a:ext cx="221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8.4    </a:t>
              </a:r>
              <a:r>
                <a:rPr lang="zh-CN" altLang="en-US" sz="1200" b="1" dirty="0"/>
                <a:t>基于三态门的输出缓冲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B0D9CB8-CB2F-5821-D6FE-06EF9DA7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263" y="4676668"/>
              <a:ext cx="2491211" cy="1154058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8FFC1D-A915-59F0-C182-4A153A2C9949}"/>
              </a:ext>
            </a:extLst>
          </p:cNvPr>
          <p:cNvGrpSpPr/>
          <p:nvPr/>
        </p:nvGrpSpPr>
        <p:grpSpPr>
          <a:xfrm>
            <a:off x="6565330" y="4028568"/>
            <a:ext cx="2436886" cy="2712800"/>
            <a:chOff x="6565330" y="4028568"/>
            <a:chExt cx="2436886" cy="27128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EADA8D-7B98-2501-8AE0-AF14A425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547" y="4028568"/>
              <a:ext cx="1969772" cy="63922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4151B0-E5A9-D598-FD5D-481CCE33D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04" y="5074619"/>
              <a:ext cx="1888734" cy="117567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56DEADA-E4D3-6471-2C20-D228457394F6}"/>
                </a:ext>
              </a:extLst>
            </p:cNvPr>
            <p:cNvSpPr txBox="1"/>
            <p:nvPr/>
          </p:nvSpPr>
          <p:spPr>
            <a:xfrm>
              <a:off x="6565330" y="6464369"/>
              <a:ext cx="2436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8.5    </a:t>
              </a:r>
              <a:r>
                <a:rPr lang="zh-CN" altLang="en-US" sz="1200" b="1" dirty="0"/>
                <a:t>基于三态门的单</a:t>
              </a:r>
              <a:r>
                <a:rPr lang="en-US" altLang="zh-CN" sz="1200" b="1" dirty="0"/>
                <a:t>/</a:t>
              </a:r>
              <a:r>
                <a:rPr lang="zh-CN" altLang="en-US" sz="1200" b="1" dirty="0"/>
                <a:t>双向总线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8D7D3F-DFBE-9DFD-CF8E-165CC83A702E}"/>
                </a:ext>
              </a:extLst>
            </p:cNvPr>
            <p:cNvSpPr txBox="1"/>
            <p:nvPr/>
          </p:nvSpPr>
          <p:spPr>
            <a:xfrm>
              <a:off x="7270576" y="4648028"/>
              <a:ext cx="8515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（</a:t>
              </a:r>
              <a:r>
                <a:rPr lang="en-US" altLang="zh-CN" sz="800" b="1" dirty="0"/>
                <a:t>a</a:t>
              </a:r>
              <a:r>
                <a:rPr lang="zh-CN" altLang="en-US" sz="800" b="1" dirty="0"/>
                <a:t>）单向总线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C73289B-3BC1-0ADB-90AA-8B797F856D5A}"/>
                </a:ext>
              </a:extLst>
            </p:cNvPr>
            <p:cNvSpPr txBox="1"/>
            <p:nvPr/>
          </p:nvSpPr>
          <p:spPr>
            <a:xfrm>
              <a:off x="7308329" y="6237312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/>
                <a:t>（</a:t>
              </a:r>
              <a:r>
                <a:rPr lang="en-US" altLang="zh-CN" sz="800" b="1" dirty="0"/>
                <a:t>b</a:t>
              </a:r>
              <a:r>
                <a:rPr lang="zh-CN" altLang="en-US" sz="800" b="1" dirty="0"/>
                <a:t>）双向总线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03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5534075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8.1.5  </a:t>
            </a:r>
            <a:r>
              <a:rPr lang="zh-CN" altLang="en-US" b="1" dirty="0">
                <a:ea typeface="黑体" panose="02010609060101010101" pitchFamily="49" charset="-122"/>
              </a:rPr>
              <a:t>总线性能指标</a:t>
            </a:r>
            <a:endParaRPr lang="en-US" altLang="zh-CN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总线宽度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即数据总线的根数，如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总线时钟频率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时钟频率越快，传输速率越高；早期计算机的总线时钟频率与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的时钟频率相同，现代计算机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的频率要高于总线的时钟频率。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总线传输周期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指一次总线操作完成所需要的时间，包括总线申请阶段、寻址阶段、传输阶段、结束阶段等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个阶段的时间，简称总线周期。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单时钟传输次数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指一个总线时钟周期内传输数据的次数，通常为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DDR</a:t>
            </a:r>
            <a:r>
              <a:rPr lang="zh-CN" altLang="en-US" sz="1400" b="1" dirty="0"/>
              <a:t>技术，在时钟的上、下跳沿分别传输一次数据，该值为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QDR(Quad Date Rate)</a:t>
            </a:r>
            <a:r>
              <a:rPr lang="zh-CN" altLang="en-US" sz="1400" b="1" dirty="0"/>
              <a:t>技术，该值为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AGP x8</a:t>
            </a:r>
            <a:r>
              <a:rPr lang="zh-CN" altLang="en-US" sz="1400" b="1" dirty="0"/>
              <a:t>总线，该值为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；因此，总线实际工作频率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总线时钟频率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单时钟传输次数。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总线带宽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指在总线上的最大数据传输速率，单位为</a:t>
            </a:r>
            <a:r>
              <a:rPr lang="en-US" altLang="zh-CN" sz="1400" b="1" dirty="0"/>
              <a:t>MB/s</a:t>
            </a:r>
            <a:r>
              <a:rPr lang="zh-CN" altLang="en-US" sz="1400" b="1" dirty="0"/>
              <a:t>或</a:t>
            </a:r>
            <a:r>
              <a:rPr lang="en-US" altLang="zh-CN" sz="1400" b="1" dirty="0"/>
              <a:t>GB/s</a:t>
            </a:r>
            <a:r>
              <a:rPr lang="zh-CN" altLang="en-US" sz="1400" b="1" dirty="0"/>
              <a:t>；总线带宽计算公式：</a:t>
            </a:r>
            <a:endParaRPr lang="en-US" altLang="zh-CN" sz="1600" b="1" dirty="0"/>
          </a:p>
          <a:p>
            <a:pPr lvl="2" eaLnBrk="1" hangingPunct="1"/>
            <a:r>
              <a:rPr lang="zh-CN" altLang="en-US" sz="1200" b="1" dirty="0"/>
              <a:t>同步总线带宽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总线宽度 </a:t>
            </a:r>
            <a:r>
              <a:rPr lang="en-US" altLang="zh-CN" sz="1200" b="1" dirty="0"/>
              <a:t>x </a:t>
            </a:r>
            <a:r>
              <a:rPr lang="zh-CN" altLang="en-US" sz="1200" b="1" dirty="0"/>
              <a:t>总线时钟频率 </a:t>
            </a:r>
            <a:r>
              <a:rPr lang="en-US" altLang="zh-CN" sz="1200" b="1" dirty="0"/>
              <a:t>x </a:t>
            </a:r>
            <a:r>
              <a:rPr lang="zh-CN" altLang="en-US" sz="1200" b="1" dirty="0"/>
              <a:t>单时钟传输次数。</a:t>
            </a:r>
            <a:endParaRPr lang="en-US" altLang="zh-CN" sz="1200" b="1" dirty="0"/>
          </a:p>
          <a:p>
            <a:pPr lvl="2" eaLnBrk="1" hangingPunct="1"/>
            <a:r>
              <a:rPr lang="zh-CN" altLang="en-US" sz="1200" b="1" dirty="0"/>
              <a:t>表</a:t>
            </a:r>
            <a:r>
              <a:rPr lang="en-US" altLang="zh-CN" sz="1200" b="1" dirty="0"/>
              <a:t>8.2</a:t>
            </a:r>
            <a:r>
              <a:rPr lang="zh-CN" altLang="en-US" sz="1200" b="1" dirty="0"/>
              <a:t>：常见的总线带宽。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总线负载能力</a:t>
            </a:r>
            <a:r>
              <a:rPr lang="zh-CN" altLang="en-US" sz="1600" b="1" dirty="0"/>
              <a:t>：</a:t>
            </a:r>
            <a:r>
              <a:rPr lang="zh-CN" altLang="en-US" sz="1400" b="1" dirty="0"/>
              <a:t>指总线上能同时连接的设备数；如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总线插槽通常只能外接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个扩展设备。</a:t>
            </a:r>
            <a:endParaRPr lang="en-US" altLang="zh-CN" sz="16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408550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1BD043-6C95-453F-7313-C4432044A93C}"/>
              </a:ext>
            </a:extLst>
          </p:cNvPr>
          <p:cNvGrpSpPr/>
          <p:nvPr/>
        </p:nvGrpSpPr>
        <p:grpSpPr>
          <a:xfrm>
            <a:off x="1835696" y="201467"/>
            <a:ext cx="4801179" cy="6455065"/>
            <a:chOff x="2411760" y="258433"/>
            <a:chExt cx="4801179" cy="645506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16D0DE4-EFCD-2C74-BE71-D238E9C4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620688"/>
              <a:ext cx="4801179" cy="321386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17E4FD-DE18-F42C-F3DD-F91DFD80398F}"/>
                </a:ext>
              </a:extLst>
            </p:cNvPr>
            <p:cNvSpPr txBox="1"/>
            <p:nvPr/>
          </p:nvSpPr>
          <p:spPr>
            <a:xfrm>
              <a:off x="4011488" y="258433"/>
              <a:ext cx="1601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表</a:t>
              </a:r>
              <a:r>
                <a:rPr lang="en-US" altLang="zh-CN" sz="1200" b="1" dirty="0"/>
                <a:t>8.2    </a:t>
              </a:r>
              <a:r>
                <a:rPr lang="zh-CN" altLang="en-US" sz="1200" b="1" dirty="0"/>
                <a:t>常见总线带宽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5BEF8E-2EEE-9129-5240-ADC8B8D305CC}"/>
                </a:ext>
              </a:extLst>
            </p:cNvPr>
            <p:cNvSpPr txBox="1"/>
            <p:nvPr/>
          </p:nvSpPr>
          <p:spPr>
            <a:xfrm>
              <a:off x="2748443" y="4005064"/>
              <a:ext cx="4320480" cy="270843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000" b="1" dirty="0"/>
                <a:t>ISA：Industry Standard Architecture，工业标准体系结构</a:t>
              </a:r>
            </a:p>
            <a:p>
              <a:endParaRPr lang="en-US" altLang="zh-CN" sz="1000" b="1" dirty="0"/>
            </a:p>
            <a:p>
              <a:r>
                <a:rPr lang="zh-CN" altLang="en-US" sz="1000" b="1" dirty="0"/>
                <a:t>EISA：Extended Industry Standard Architecture，扩展的工业标准体系结构</a:t>
              </a:r>
            </a:p>
            <a:p>
              <a:endParaRPr lang="en-US" altLang="zh-CN" sz="1000" b="1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r>
                <a:rPr lang="en-US" altLang="zh-CN" sz="1000" b="1" i="0" dirty="0">
                  <a:solidFill>
                    <a:srgbClr val="333333"/>
                  </a:solidFill>
                  <a:effectLst/>
                  <a:latin typeface="Helvetica Neue"/>
                </a:rPr>
                <a:t>MCA</a:t>
              </a:r>
              <a:r>
                <a:rPr lang="zh-CN" altLang="en-US" sz="1000" b="1" i="0" dirty="0">
                  <a:solidFill>
                    <a:srgbClr val="333333"/>
                  </a:solidFill>
                  <a:effectLst/>
                  <a:latin typeface="Helvetica Neue"/>
                </a:rPr>
                <a:t>：</a:t>
              </a:r>
              <a:r>
                <a:rPr lang="en-US" altLang="zh-CN" sz="1000" b="1" i="0" dirty="0">
                  <a:solidFill>
                    <a:srgbClr val="333333"/>
                  </a:solidFill>
                  <a:effectLst/>
                  <a:latin typeface="Helvetica Neue"/>
                </a:rPr>
                <a:t>Micro Channel Architecture</a:t>
              </a:r>
              <a:r>
                <a:rPr lang="zh-CN" altLang="en-US" sz="1000" b="1" i="0" dirty="0">
                  <a:solidFill>
                    <a:srgbClr val="333333"/>
                  </a:solidFill>
                  <a:effectLst/>
                  <a:latin typeface="Helvetica Neue"/>
                </a:rPr>
                <a:t>，微通道体系结构</a:t>
              </a:r>
              <a:endParaRPr lang="en-US" altLang="zh-CN" sz="1000" b="1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endParaRPr lang="en-US" altLang="zh-CN" sz="1000" b="1" dirty="0"/>
            </a:p>
            <a:p>
              <a:r>
                <a:rPr lang="en-US" altLang="zh-CN" sz="1000" b="1" dirty="0"/>
                <a:t>VESA</a:t>
              </a:r>
              <a:r>
                <a:rPr lang="zh-CN" altLang="en-US" sz="1000" b="1" dirty="0"/>
                <a:t>：</a:t>
              </a:r>
              <a:r>
                <a:rPr lang="en-US" altLang="zh-CN" sz="1000" b="1" dirty="0"/>
                <a:t>Video Electronics Standards Association</a:t>
              </a:r>
              <a:r>
                <a:rPr lang="zh-CN" altLang="en-US" sz="1000" b="1" dirty="0"/>
                <a:t>，视频电子标准协会</a:t>
              </a:r>
            </a:p>
            <a:p>
              <a:endParaRPr lang="en-US" altLang="zh-CN" sz="1000" b="1" dirty="0"/>
            </a:p>
            <a:p>
              <a:r>
                <a:rPr lang="zh-CN" altLang="en-US" sz="1000" b="1" dirty="0"/>
                <a:t>PCI：Peripheral Component Interconnect，外设部件互连标准</a:t>
              </a:r>
              <a:endParaRPr lang="en-US" altLang="zh-CN" sz="1000" b="1" dirty="0"/>
            </a:p>
            <a:p>
              <a:endParaRPr lang="en-US" altLang="zh-CN" sz="1000" b="1" dirty="0"/>
            </a:p>
            <a:p>
              <a:r>
                <a:rPr lang="en-US" altLang="zh-CN" sz="1000" b="1" dirty="0"/>
                <a:t>AGP</a:t>
              </a:r>
              <a:r>
                <a:rPr lang="zh-CN" altLang="en-US" sz="1000" b="1" dirty="0"/>
                <a:t>：</a:t>
              </a:r>
              <a:r>
                <a:rPr lang="en-US" altLang="zh-CN" sz="1000" b="1" dirty="0"/>
                <a:t>Accelerated Graphics Port</a:t>
              </a:r>
              <a:r>
                <a:rPr lang="zh-CN" altLang="en-US" sz="1000" b="1" dirty="0"/>
                <a:t>，加速图形端口</a:t>
              </a:r>
              <a:endParaRPr lang="en-US" altLang="zh-CN" sz="1000" b="1" dirty="0"/>
            </a:p>
            <a:p>
              <a:endParaRPr lang="en-US" altLang="zh-CN" sz="1000" b="1" dirty="0"/>
            </a:p>
            <a:p>
              <a:r>
                <a:rPr lang="zh-CN" altLang="en-US" sz="1000" b="1" dirty="0"/>
                <a:t>ATA：Advanced Technology Attachment，高级技术附件</a:t>
              </a:r>
              <a:endParaRPr lang="en-US" altLang="zh-CN" sz="1000" b="1" dirty="0"/>
            </a:p>
            <a:p>
              <a:endParaRPr lang="en-US" altLang="zh-CN" sz="1000" b="1" dirty="0"/>
            </a:p>
            <a:p>
              <a:r>
                <a:rPr lang="en-US" altLang="zh-CN" sz="1000" b="1" dirty="0"/>
                <a:t>SCSI</a:t>
              </a:r>
              <a:r>
                <a:rPr lang="zh-CN" altLang="en-US" sz="1000" b="1" dirty="0"/>
                <a:t>：</a:t>
              </a:r>
              <a:r>
                <a:rPr lang="en-US" altLang="zh-CN" sz="1000" b="1" dirty="0"/>
                <a:t>Small Computer System Interface</a:t>
              </a:r>
              <a:r>
                <a:rPr lang="zh-CN" altLang="en-US" sz="1000" b="1" dirty="0"/>
                <a:t>，小型计算机系统接口</a:t>
              </a:r>
            </a:p>
            <a:p>
              <a:endParaRPr lang="en-US" altLang="zh-CN" sz="1000" b="1" dirty="0"/>
            </a:p>
            <a:p>
              <a:r>
                <a:rPr lang="en-US" altLang="zh-CN" sz="1000" b="1" dirty="0"/>
                <a:t>FSB</a:t>
              </a:r>
              <a:r>
                <a:rPr lang="zh-CN" altLang="en-US" sz="1000" b="1" dirty="0"/>
                <a:t>：</a:t>
              </a:r>
              <a:r>
                <a:rPr lang="en-US" altLang="zh-CN" sz="1000" b="1" dirty="0"/>
                <a:t>Front Side Bus</a:t>
              </a:r>
              <a:r>
                <a:rPr lang="zh-CN" altLang="en-US" sz="1000" b="1" dirty="0"/>
                <a:t>，前端总线</a:t>
              </a:r>
            </a:p>
          </p:txBody>
        </p: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5FA8149-22A1-43EB-A69D-FBD900A1A907}"/>
              </a:ext>
            </a:extLst>
          </p:cNvPr>
          <p:cNvSpPr/>
          <p:nvPr/>
        </p:nvSpPr>
        <p:spPr>
          <a:xfrm>
            <a:off x="6636875" y="332656"/>
            <a:ext cx="2183597" cy="733328"/>
          </a:xfrm>
          <a:prstGeom prst="wedgeRoundRectCallout">
            <a:avLst>
              <a:gd name="adj1" fmla="val -63116"/>
              <a:gd name="adj2" fmla="val 158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3D3DED"/>
                </a:solidFill>
              </a:rPr>
              <a:t>总线宽度</a:t>
            </a:r>
            <a:r>
              <a:rPr lang="en-US" altLang="zh-CN" sz="1600" b="1" dirty="0">
                <a:solidFill>
                  <a:srgbClr val="3D3DED"/>
                </a:solidFill>
              </a:rPr>
              <a:t>x</a:t>
            </a:r>
            <a:r>
              <a:rPr lang="zh-CN" altLang="en-US" sz="1600" dirty="0">
                <a:solidFill>
                  <a:srgbClr val="3D3DED"/>
                </a:solidFill>
              </a:rPr>
              <a:t>总线时钟频率</a:t>
            </a:r>
            <a:r>
              <a:rPr lang="en-US" altLang="zh-CN" sz="1600" b="1" dirty="0">
                <a:solidFill>
                  <a:srgbClr val="3D3DED"/>
                </a:solidFill>
              </a:rPr>
              <a:t>x</a:t>
            </a:r>
            <a:r>
              <a:rPr lang="zh-CN" altLang="en-US" sz="1600" dirty="0">
                <a:solidFill>
                  <a:srgbClr val="3D3DED"/>
                </a:solidFill>
              </a:rPr>
              <a:t>单时钟传输次数</a:t>
            </a:r>
            <a:r>
              <a:rPr lang="en-US" altLang="zh-CN" sz="1600" dirty="0">
                <a:solidFill>
                  <a:srgbClr val="3D3DED"/>
                </a:solidFill>
              </a:rPr>
              <a:t>/8</a:t>
            </a:r>
            <a:endParaRPr lang="zh-CN" altLang="en-US" sz="1600" dirty="0">
              <a:solidFill>
                <a:srgbClr val="3D3D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5534075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8.1</a:t>
            </a:r>
            <a:r>
              <a:rPr lang="zh-CN" altLang="en-US" sz="1600" b="1" dirty="0"/>
              <a:t>：某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位同步总线时钟频率为</a:t>
            </a:r>
            <a:r>
              <a:rPr lang="en-US" altLang="zh-CN" sz="1600" b="1" dirty="0"/>
              <a:t>400MHz</a:t>
            </a:r>
            <a:r>
              <a:rPr lang="zh-CN" altLang="en-US" sz="1600" b="1" dirty="0"/>
              <a:t>，每个总线时钟周期可以传输一个机器字，为优化总线性能，将总线宽度增加到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位，并采用了</a:t>
            </a:r>
            <a:r>
              <a:rPr lang="en-US" altLang="zh-CN" sz="1600" b="1" dirty="0">
                <a:highlight>
                  <a:srgbClr val="FFFF00"/>
                </a:highlight>
              </a:rPr>
              <a:t>QDR</a:t>
            </a:r>
            <a:r>
              <a:rPr lang="zh-CN" altLang="en-US" sz="1600" b="1" dirty="0"/>
              <a:t>技术，一个总线时钟周期可以传输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次，则总线带宽是多少？提高了多少倍？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en-US" altLang="zh-CN" sz="1400" b="1" dirty="0"/>
              <a:t>QDR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Quad Data Rate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倍数据速率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优化前：</a:t>
            </a:r>
            <a:r>
              <a:rPr lang="zh-CN" altLang="en-US" sz="1400" b="1" dirty="0">
                <a:solidFill>
                  <a:srgbClr val="FF0000"/>
                </a:solidFill>
              </a:rPr>
              <a:t>同步总线带宽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总线宽度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总线时钟频率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单时钟传输次数 </a:t>
            </a:r>
            <a:r>
              <a:rPr lang="en-US" altLang="zh-CN" sz="1400" b="1" dirty="0"/>
              <a:t>=4B (32bit)x 400 x 1 = 1.6GB/s</a:t>
            </a: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优化后：</a:t>
            </a:r>
            <a:r>
              <a:rPr lang="zh-CN" altLang="en-US" sz="1400" b="1" dirty="0">
                <a:solidFill>
                  <a:srgbClr val="FF0000"/>
                </a:solidFill>
              </a:rPr>
              <a:t>同步总线带宽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总线宽度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总线时钟频率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单时钟传输次数 </a:t>
            </a:r>
            <a:r>
              <a:rPr lang="en-US" altLang="zh-CN" sz="1400" b="1" dirty="0"/>
              <a:t>= 8B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64bit</a:t>
            </a:r>
            <a:r>
              <a:rPr lang="zh-CN" altLang="en-US" sz="1400" b="1" dirty="0"/>
              <a:t> ）</a:t>
            </a:r>
            <a:r>
              <a:rPr lang="en-US" altLang="zh-CN" sz="1400" b="1" dirty="0"/>
              <a:t>x 400 x 4 = 12.8GB/s</a:t>
            </a: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12.8/1.6=8</a:t>
            </a:r>
            <a:r>
              <a:rPr lang="zh-CN" altLang="en-US" sz="1400" b="1" dirty="0"/>
              <a:t>，即：提高了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倍</a:t>
            </a:r>
            <a:endParaRPr lang="en-US" altLang="zh-CN" sz="14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961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8.2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总线传输机制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6AD5BF-740E-4519-87DF-ACFDEA39FCD2}"/>
              </a:ext>
            </a:extLst>
          </p:cNvPr>
          <p:cNvSpPr txBox="1"/>
          <p:nvPr/>
        </p:nvSpPr>
        <p:spPr>
          <a:xfrm>
            <a:off x="7020272" y="476672"/>
            <a:ext cx="1728192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8.2.1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总线传输过程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8.2.2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总线的信息传送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8.2.3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总线仲裁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dirty="0">
                <a:solidFill>
                  <a:srgbClr val="111111"/>
                </a:solidFill>
                <a:latin typeface="Avenir"/>
              </a:rPr>
              <a:t>8.2.4    </a:t>
            </a:r>
            <a:r>
              <a:rPr lang="zh-CN" altLang="en-US" sz="1200" b="1" dirty="0">
                <a:solidFill>
                  <a:srgbClr val="111111"/>
                </a:solidFill>
                <a:latin typeface="Avenir"/>
              </a:rPr>
              <a:t>总线定时    </a:t>
            </a:r>
            <a:endParaRPr lang="zh-CN" altLang="en-US" sz="1200" b="1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4DB70E2-08F3-4A55-D4E1-B1378FCA2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8.2.1  </a:t>
            </a:r>
            <a:r>
              <a:rPr lang="zh-CN" altLang="en-US" b="1" dirty="0">
                <a:ea typeface="黑体" panose="02010609060101010101" pitchFamily="49" charset="-122"/>
              </a:rPr>
              <a:t>总线传输过程</a:t>
            </a:r>
            <a:endParaRPr lang="en-US" altLang="zh-CN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r>
              <a:rPr lang="zh-CN" altLang="en-US" sz="1600" b="1" dirty="0"/>
              <a:t>一次完整的</a:t>
            </a:r>
            <a:r>
              <a:rPr lang="zh-CN" altLang="en-US" sz="1600" b="1" dirty="0">
                <a:solidFill>
                  <a:srgbClr val="FF0000"/>
                </a:solidFill>
              </a:rPr>
              <a:t>总线传输过程</a:t>
            </a:r>
            <a:r>
              <a:rPr lang="zh-CN" altLang="en-US" sz="1600" b="1" dirty="0"/>
              <a:t>，依时间先后顺序，可细分为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个阶段：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请求阶段</a:t>
            </a:r>
            <a:r>
              <a:rPr lang="zh-CN" altLang="en-US" sz="1600" b="1" dirty="0"/>
              <a:t>：主设备发出总线请求信号，总线控制器将总线使用权分配给主设备；请求阶段可以细分为传输请求和总线仲裁两个阶段。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寻址阶段</a:t>
            </a:r>
            <a:r>
              <a:rPr lang="zh-CN" altLang="en-US" sz="1600" b="1" dirty="0"/>
              <a:t>：主设备发出从设备的地址（存储器地址或</a:t>
            </a:r>
            <a:r>
              <a:rPr lang="en-US" altLang="zh-CN" sz="1600" b="1" dirty="0"/>
              <a:t>I/O</a:t>
            </a:r>
            <a:r>
              <a:rPr lang="zh-CN" altLang="en-US" sz="1600" b="1" dirty="0"/>
              <a:t>端口地址），以及有关控制命令，启动相应的从设备。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传输阶段</a:t>
            </a:r>
            <a:r>
              <a:rPr lang="zh-CN" altLang="en-US" sz="1600" b="1" dirty="0"/>
              <a:t>：也称数据阶段，主设备和从设备之间进行数据传输。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结束阶段</a:t>
            </a:r>
            <a:r>
              <a:rPr lang="zh-CN" altLang="en-US" sz="1600" b="1" dirty="0"/>
              <a:t>：传输结束后，主设备撤销总线请求，释放总线控制权。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30718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5534075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通常将总线上一对主从设备之间的一次信息交换过程称为一个</a:t>
            </a:r>
            <a:r>
              <a:rPr lang="zh-CN" altLang="en-US" sz="1600" b="1" dirty="0">
                <a:solidFill>
                  <a:srgbClr val="FF0000"/>
                </a:solidFill>
              </a:rPr>
              <a:t>总线事务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典型的</a:t>
            </a:r>
            <a:r>
              <a:rPr lang="zh-CN" altLang="en-US" sz="1600" b="1" dirty="0">
                <a:solidFill>
                  <a:srgbClr val="FF0000"/>
                </a:solidFill>
              </a:rPr>
              <a:t>总线事务类型</a:t>
            </a:r>
            <a:r>
              <a:rPr lang="zh-CN" altLang="en-US" sz="1600" b="1" dirty="0"/>
              <a:t>有：存储器读、存储器写、</a:t>
            </a:r>
            <a:r>
              <a:rPr lang="en-US" altLang="zh-CN" sz="1600" b="1" dirty="0"/>
              <a:t>I/O</a:t>
            </a:r>
            <a:r>
              <a:rPr lang="zh-CN" altLang="en-US" sz="1600" b="1" dirty="0"/>
              <a:t>读、</a:t>
            </a:r>
            <a:r>
              <a:rPr lang="en-US" altLang="zh-CN" sz="1600" b="1" dirty="0"/>
              <a:t>I/O</a:t>
            </a:r>
            <a:r>
              <a:rPr lang="zh-CN" altLang="en-US" sz="1600" b="1" dirty="0"/>
              <a:t>写、中断响应、</a:t>
            </a:r>
            <a:r>
              <a:rPr lang="en-US" altLang="zh-CN" sz="1600" b="1" dirty="0"/>
              <a:t>DMA</a:t>
            </a:r>
            <a:r>
              <a:rPr lang="zh-CN" altLang="en-US" sz="1600" b="1" dirty="0"/>
              <a:t>响应等。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普通模式</a:t>
            </a:r>
            <a:r>
              <a:rPr lang="zh-CN" altLang="en-US" sz="1600" b="1" dirty="0"/>
              <a:t>总线传输：由一个寻址阶段和一个数据阶段组成；一次只能传输一个计算机字长的数据信息，总线传输效率低。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突发（猝发）模式</a:t>
            </a:r>
            <a:r>
              <a:rPr lang="zh-CN" altLang="en-US" sz="1600" b="1" dirty="0"/>
              <a:t>总线传输（</a:t>
            </a:r>
            <a:r>
              <a:rPr lang="en-US" altLang="zh-CN" sz="1600" b="1" dirty="0"/>
              <a:t>Burst Mode</a:t>
            </a:r>
            <a:r>
              <a:rPr lang="zh-CN" altLang="en-US" sz="1600" b="1" dirty="0"/>
              <a:t>，也称为成组传送事务）：由一个寻址阶段和多个数据阶段组成，一次可以传输多个计算机字长的数据信息，总线传输效率高。</a:t>
            </a:r>
            <a:r>
              <a:rPr lang="zh-CN" altLang="en-US" sz="1600" b="1" dirty="0">
                <a:highlight>
                  <a:srgbClr val="FFFF00"/>
                </a:highlight>
              </a:rPr>
              <a:t>寻址阶段给出首地址</a:t>
            </a:r>
            <a:endParaRPr lang="en-US" altLang="zh-CN" sz="1600" b="1" dirty="0">
              <a:highlight>
                <a:srgbClr val="FFFF00"/>
              </a:highlight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8.6</a:t>
            </a:r>
            <a:r>
              <a:rPr lang="zh-CN" altLang="en-US" sz="1600" b="1" dirty="0"/>
              <a:t>：普通模式和突发模式总线传输对比。</a:t>
            </a:r>
            <a:endParaRPr lang="en-US" altLang="zh-CN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8A267C-B995-D962-DFE6-4DF7412E1964}"/>
              </a:ext>
            </a:extLst>
          </p:cNvPr>
          <p:cNvGrpSpPr/>
          <p:nvPr/>
        </p:nvGrpSpPr>
        <p:grpSpPr>
          <a:xfrm>
            <a:off x="1277888" y="4437112"/>
            <a:ext cx="6588224" cy="2304256"/>
            <a:chOff x="1277888" y="4437112"/>
            <a:chExt cx="6588224" cy="23042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F550CF-12CA-F0DB-3C33-573D71FD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7888" y="4437112"/>
              <a:ext cx="6588224" cy="184113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23C6B6-17A8-955F-1BC0-D2D9021EDE9C}"/>
                </a:ext>
              </a:extLst>
            </p:cNvPr>
            <p:cNvSpPr txBox="1"/>
            <p:nvPr/>
          </p:nvSpPr>
          <p:spPr>
            <a:xfrm>
              <a:off x="3059832" y="6464369"/>
              <a:ext cx="2986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8.6    </a:t>
              </a:r>
              <a:r>
                <a:rPr lang="zh-CN" altLang="en-US" sz="1200" b="1" dirty="0"/>
                <a:t>普通模式和突发模式总线传输对比</a:t>
              </a: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ABAAEA1-0137-47EA-9862-EAB6BC283CEB}"/>
              </a:ext>
            </a:extLst>
          </p:cNvPr>
          <p:cNvCxnSpPr/>
          <p:nvPr/>
        </p:nvCxnSpPr>
        <p:spPr>
          <a:xfrm>
            <a:off x="3635896" y="3501008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F618AA1-1DDD-4328-9EAE-8E6C1A541A8A}"/>
              </a:ext>
            </a:extLst>
          </p:cNvPr>
          <p:cNvCxnSpPr>
            <a:cxnSpLocks/>
          </p:cNvCxnSpPr>
          <p:nvPr/>
        </p:nvCxnSpPr>
        <p:spPr>
          <a:xfrm>
            <a:off x="3923928" y="3429000"/>
            <a:ext cx="1656184" cy="1944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F76783EC-112C-4861-AEB5-BE4513AB99BB}"/>
              </a:ext>
            </a:extLst>
          </p:cNvPr>
          <p:cNvSpPr/>
          <p:nvPr/>
        </p:nvSpPr>
        <p:spPr>
          <a:xfrm>
            <a:off x="1835696" y="6312046"/>
            <a:ext cx="1080120" cy="299065"/>
          </a:xfrm>
          <a:prstGeom prst="wedgeRoundRectCallout">
            <a:avLst>
              <a:gd name="adj1" fmla="val 50142"/>
              <a:gd name="adj2" fmla="val -1320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3D3DED"/>
                </a:solidFill>
              </a:rPr>
              <a:t>连续传输</a:t>
            </a:r>
          </a:p>
        </p:txBody>
      </p:sp>
    </p:spTree>
    <p:extLst>
      <p:ext uri="{BB962C8B-B14F-4D97-AF65-F5344CB8AC3E}">
        <p14:creationId xmlns:p14="http://schemas.microsoft.com/office/powerpoint/2010/main" val="276424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8.2.2  </a:t>
            </a:r>
            <a:r>
              <a:rPr lang="zh-CN" altLang="en-US" b="1" dirty="0">
                <a:ea typeface="黑体" panose="02010609060101010101" pitchFamily="49" charset="-122"/>
              </a:rPr>
              <a:t>总线的信息传送</a:t>
            </a:r>
            <a:endParaRPr lang="en-US" altLang="zh-CN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、信息的传送方式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）并行传送</a:t>
            </a:r>
            <a:endParaRPr lang="en-US" altLang="zh-CN" sz="1600" b="1" dirty="0"/>
          </a:p>
          <a:p>
            <a:pPr lvl="3" eaLnBrk="1" hangingPunct="1"/>
            <a:r>
              <a:rPr lang="zh-CN" altLang="en-US" sz="1600" b="1" dirty="0">
                <a:solidFill>
                  <a:srgbClr val="FF0000"/>
                </a:solidFill>
              </a:rPr>
              <a:t>并行传送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8.7a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4" eaLnBrk="1" hangingPunct="1"/>
            <a:r>
              <a:rPr lang="zh-CN" altLang="en-US" sz="1600" b="1" dirty="0"/>
              <a:t>优点是传送速度快；</a:t>
            </a:r>
            <a:endParaRPr lang="en-US" altLang="zh-CN" sz="1600" b="1" dirty="0"/>
          </a:p>
          <a:p>
            <a:pPr lvl="4" eaLnBrk="1" hangingPunct="1"/>
            <a:r>
              <a:rPr lang="zh-CN" altLang="en-US" sz="1600" b="1" dirty="0"/>
              <a:t>缺点是线数多、需要导线等长、成本高（体积增加、难度增加），传输距离较长时会产生时钟偏移问题（信号干扰）。</a:t>
            </a:r>
            <a:endParaRPr lang="en-US" altLang="zh-CN" sz="1600" b="1" dirty="0"/>
          </a:p>
          <a:p>
            <a:pPr lvl="4" eaLnBrk="1" hangingPunct="1"/>
            <a:r>
              <a:rPr lang="zh-CN" altLang="en-US" sz="1600" b="1" dirty="0">
                <a:solidFill>
                  <a:srgbClr val="3D3DED"/>
                </a:solidFill>
              </a:rPr>
              <a:t>什么是总线（</a:t>
            </a:r>
            <a:r>
              <a:rPr lang="en-US" altLang="zh-CN" sz="1600" b="1" dirty="0">
                <a:solidFill>
                  <a:srgbClr val="3D3DED"/>
                </a:solidFill>
              </a:rPr>
              <a:t>Bus</a:t>
            </a:r>
            <a:r>
              <a:rPr lang="zh-CN" altLang="en-US" sz="1600" b="1" dirty="0">
                <a:solidFill>
                  <a:srgbClr val="3D3DED"/>
                </a:solidFill>
              </a:rPr>
              <a:t>）</a:t>
            </a:r>
            <a:r>
              <a:rPr lang="en-US" altLang="zh-CN" sz="1600" b="1" dirty="0">
                <a:solidFill>
                  <a:srgbClr val="3D3DED"/>
                </a:solidFill>
              </a:rPr>
              <a:t>? </a:t>
            </a:r>
            <a:r>
              <a:rPr lang="zh-CN" altLang="en-US" sz="1600" b="1" dirty="0">
                <a:solidFill>
                  <a:srgbClr val="3D3DED"/>
                </a:solidFill>
              </a:rPr>
              <a:t>知乎 </a:t>
            </a:r>
            <a:r>
              <a:rPr lang="en-US" altLang="zh-CN" sz="1600" b="1" dirty="0">
                <a:solidFill>
                  <a:srgbClr val="3D3DED"/>
                </a:solidFill>
              </a:rPr>
              <a:t>https://zhuanlan.zhihu.com/p/400084595</a:t>
            </a:r>
          </a:p>
          <a:p>
            <a:pPr lvl="3" eaLnBrk="1" hangingPunct="1"/>
            <a:r>
              <a:rPr lang="zh-CN" altLang="en-US" sz="1600" b="1" dirty="0"/>
              <a:t>计算机中的</a:t>
            </a:r>
            <a:r>
              <a:rPr lang="zh-CN" altLang="en-US" sz="1600" b="1" dirty="0">
                <a:solidFill>
                  <a:srgbClr val="FF0000"/>
                </a:solidFill>
              </a:rPr>
              <a:t>系统总线</a:t>
            </a:r>
            <a:r>
              <a:rPr lang="zh-CN" altLang="en-US" sz="1600" b="1" dirty="0"/>
              <a:t>普遍采用并行传输方式；但是，当传输频率过高时，还会引起线间串扰问题，存在高频障碍；因此，</a:t>
            </a:r>
            <a:r>
              <a:rPr lang="zh-CN" altLang="en-US" sz="1600" b="1" dirty="0">
                <a:solidFill>
                  <a:srgbClr val="FF0000"/>
                </a:solidFill>
              </a:rPr>
              <a:t>现代总线</a:t>
            </a:r>
            <a:r>
              <a:rPr lang="zh-CN" altLang="en-US" sz="1600" b="1" dirty="0"/>
              <a:t>逐渐向高频串行总线发展，如</a:t>
            </a:r>
            <a:r>
              <a:rPr lang="en-US" altLang="zh-CN" sz="1600" b="1" dirty="0"/>
              <a:t>PCIe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SATA</a:t>
            </a:r>
            <a:r>
              <a:rPr lang="zh-CN" altLang="en-US" sz="1600" b="1" dirty="0"/>
              <a:t>等高速串行总线。</a:t>
            </a:r>
            <a:endParaRPr lang="en-US" altLang="zh-CN" sz="14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4EBFA0-2723-4FA6-A961-4F08F2293019}"/>
              </a:ext>
            </a:extLst>
          </p:cNvPr>
          <p:cNvGrpSpPr/>
          <p:nvPr/>
        </p:nvGrpSpPr>
        <p:grpSpPr>
          <a:xfrm>
            <a:off x="3059832" y="4674710"/>
            <a:ext cx="3182421" cy="1850634"/>
            <a:chOff x="3059832" y="4365104"/>
            <a:chExt cx="3182421" cy="185063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D97D62-A55C-17E1-F1F2-5FD7914C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4365104"/>
              <a:ext cx="3182421" cy="150240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2CF26C9-B7FB-3654-E29E-2AF9B506F1A5}"/>
                </a:ext>
              </a:extLst>
            </p:cNvPr>
            <p:cNvSpPr txBox="1"/>
            <p:nvPr/>
          </p:nvSpPr>
          <p:spPr>
            <a:xfrm>
              <a:off x="3255538" y="5938739"/>
              <a:ext cx="275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8.7a    </a:t>
              </a:r>
              <a:r>
                <a:rPr lang="zh-CN" altLang="en-US" sz="1200" b="1" dirty="0"/>
                <a:t>信息的传送方式（并行传送）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76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）串行传送（图</a:t>
            </a:r>
            <a:r>
              <a:rPr lang="en-US" altLang="zh-CN" sz="1800" b="1" dirty="0"/>
              <a:t>8.7b</a:t>
            </a:r>
            <a:r>
              <a:rPr lang="zh-CN" altLang="en-US" sz="1800" b="1" dirty="0"/>
              <a:t>）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串行传送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8.7b</a:t>
            </a:r>
            <a:r>
              <a:rPr lang="zh-CN" altLang="en-US" sz="1600" b="1" dirty="0"/>
              <a:t>）的优点是传送成本低且传输距离远（最远可达几千米）；缺点是同等频率下比并行方式的传输速率低。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根据传送方向的不同，串行传送方式可以进一步分为：</a:t>
            </a:r>
            <a:r>
              <a:rPr lang="zh-CN" altLang="en-US" sz="1600" b="1" dirty="0">
                <a:solidFill>
                  <a:srgbClr val="FF0000"/>
                </a:solidFill>
              </a:rPr>
              <a:t>单工、半双工、全双工</a:t>
            </a:r>
            <a:r>
              <a:rPr lang="zh-CN" altLang="en-US" sz="1600" b="1" dirty="0"/>
              <a:t>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种方式（图</a:t>
            </a:r>
            <a:r>
              <a:rPr lang="en-US" altLang="zh-CN" sz="1600" b="1" dirty="0"/>
              <a:t>8.8</a:t>
            </a:r>
            <a:r>
              <a:rPr lang="zh-CN" altLang="en-US" sz="1600" b="1" dirty="0"/>
              <a:t>）。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5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71FF5C-7D23-9AFC-3A2E-90E21794CECD}"/>
              </a:ext>
            </a:extLst>
          </p:cNvPr>
          <p:cNvGrpSpPr/>
          <p:nvPr/>
        </p:nvGrpSpPr>
        <p:grpSpPr>
          <a:xfrm>
            <a:off x="3074863" y="3221721"/>
            <a:ext cx="2762295" cy="1276196"/>
            <a:chOff x="214876" y="5229200"/>
            <a:chExt cx="2762295" cy="12761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0E2C57-3ABE-E532-33FA-52B105AA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5229200"/>
              <a:ext cx="2269632" cy="794984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A8196A0-AC73-AE8C-90BD-F6E801142DAB}"/>
                </a:ext>
              </a:extLst>
            </p:cNvPr>
            <p:cNvSpPr txBox="1"/>
            <p:nvPr/>
          </p:nvSpPr>
          <p:spPr>
            <a:xfrm>
              <a:off x="214876" y="6228397"/>
              <a:ext cx="27622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8.7b    </a:t>
              </a:r>
              <a:r>
                <a:rPr lang="zh-CN" altLang="en-US" sz="1200" b="1" dirty="0"/>
                <a:t>信息的传送方式（串行传送）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E95DDA-EAD2-C8BD-4CC3-1E18E7F7E707}"/>
              </a:ext>
            </a:extLst>
          </p:cNvPr>
          <p:cNvGrpSpPr/>
          <p:nvPr/>
        </p:nvGrpSpPr>
        <p:grpSpPr>
          <a:xfrm>
            <a:off x="1453155" y="5136326"/>
            <a:ext cx="6237689" cy="1285112"/>
            <a:chOff x="3665787" y="5373216"/>
            <a:chExt cx="5229577" cy="9345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3ECFAB-3A72-9C53-0F6E-8746149F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787" y="5373216"/>
              <a:ext cx="5229577" cy="50405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B93190F-6CAD-F9D7-6054-34A71780C5F3}"/>
                </a:ext>
              </a:extLst>
            </p:cNvPr>
            <p:cNvSpPr txBox="1"/>
            <p:nvPr/>
          </p:nvSpPr>
          <p:spPr>
            <a:xfrm>
              <a:off x="5495762" y="6106324"/>
              <a:ext cx="1537727" cy="201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8.8    3</a:t>
              </a:r>
              <a:r>
                <a:rPr lang="zh-CN" altLang="en-US" sz="1200" b="1" dirty="0"/>
                <a:t>种数据传输方式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B409F1-BE47-E2D5-8190-7942B2FE4D61}"/>
                </a:ext>
              </a:extLst>
            </p:cNvPr>
            <p:cNvSpPr txBox="1"/>
            <p:nvPr/>
          </p:nvSpPr>
          <p:spPr>
            <a:xfrm>
              <a:off x="4067944" y="5885898"/>
              <a:ext cx="4402989" cy="179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（</a:t>
              </a:r>
              <a:r>
                <a:rPr lang="en-US" altLang="zh-CN" sz="1000" b="1" dirty="0"/>
                <a:t>a</a:t>
              </a:r>
              <a:r>
                <a:rPr lang="zh-CN" altLang="en-US" sz="1000" b="1" dirty="0"/>
                <a:t>）单工                                                        （</a:t>
              </a:r>
              <a:r>
                <a:rPr lang="en-US" altLang="zh-CN" sz="1000" b="1" dirty="0"/>
                <a:t>b</a:t>
              </a:r>
              <a:r>
                <a:rPr lang="zh-CN" altLang="en-US" sz="1000" b="1" dirty="0"/>
                <a:t>）半双工                                                    （</a:t>
              </a:r>
              <a:r>
                <a:rPr lang="en-US" altLang="zh-CN" sz="1000" b="1" dirty="0"/>
                <a:t>c</a:t>
              </a:r>
              <a:r>
                <a:rPr lang="zh-CN" altLang="en-US" sz="1000" b="1" dirty="0"/>
                <a:t>）全双工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14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  <a:noFill/>
        </p:spPr>
        <p:txBody>
          <a:bodyPr/>
          <a:lstStyle/>
          <a:p>
            <a:pPr lvl="1" eaLnBrk="1" hangingPunct="1"/>
            <a:r>
              <a:rPr lang="zh-CN" altLang="en-US" sz="1600" b="1" dirty="0"/>
              <a:t>根据定时方式的不同，串行传送可分为同步串行通信和异步串行通信等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种方式：</a:t>
            </a:r>
            <a:endParaRPr lang="en-US" altLang="zh-CN" sz="1600" b="1" dirty="0"/>
          </a:p>
          <a:p>
            <a:pPr lvl="2" eaLnBrk="1" hangingPunct="1"/>
            <a:r>
              <a:rPr lang="zh-CN" altLang="en-US" sz="1100" dirty="0">
                <a:hlinkClick r:id="rId2"/>
              </a:rPr>
              <a:t>同步串行与异步串行通信</a:t>
            </a:r>
            <a:r>
              <a:rPr lang="en-US" altLang="zh-CN" sz="1100" dirty="0">
                <a:hlinkClick r:id="rId2"/>
              </a:rPr>
              <a:t>_</a:t>
            </a:r>
            <a:r>
              <a:rPr lang="en-US" altLang="zh-CN" sz="1100" dirty="0" err="1">
                <a:hlinkClick r:id="rId2"/>
              </a:rPr>
              <a:t>dongdongnihao</a:t>
            </a:r>
            <a:r>
              <a:rPr lang="en-US" altLang="zh-CN" sz="1100" dirty="0">
                <a:hlinkClick r:id="rId2"/>
              </a:rPr>
              <a:t>_</a:t>
            </a:r>
            <a:r>
              <a:rPr lang="zh-CN" altLang="en-US" sz="1100" dirty="0">
                <a:hlinkClick r:id="rId2"/>
              </a:rPr>
              <a:t>的博客</a:t>
            </a:r>
            <a:r>
              <a:rPr lang="en-US" altLang="zh-CN" sz="1100" dirty="0">
                <a:hlinkClick r:id="rId2"/>
              </a:rPr>
              <a:t>-CSDN</a:t>
            </a:r>
            <a:r>
              <a:rPr lang="zh-CN" altLang="en-US" sz="1100" dirty="0">
                <a:hlinkClick r:id="rId2"/>
              </a:rPr>
              <a:t>博客</a:t>
            </a:r>
            <a:r>
              <a:rPr lang="en-US" altLang="zh-CN" sz="1100" dirty="0">
                <a:hlinkClick r:id="rId2"/>
              </a:rPr>
              <a:t>_</a:t>
            </a:r>
            <a:r>
              <a:rPr lang="zh-CN" altLang="en-US" sz="1100" dirty="0">
                <a:hlinkClick r:id="rId2"/>
              </a:rPr>
              <a:t>同步串行通信和异步串行通信</a:t>
            </a:r>
            <a:endParaRPr lang="en-US" altLang="zh-CN" sz="11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同步串行通信</a:t>
            </a:r>
            <a:r>
              <a:rPr lang="zh-CN" altLang="en-US" sz="1400" b="1" dirty="0"/>
              <a:t>（图</a:t>
            </a:r>
            <a:r>
              <a:rPr lang="en-US" altLang="zh-CN" sz="1400" b="1" dirty="0"/>
              <a:t>8.9</a:t>
            </a:r>
            <a:r>
              <a:rPr lang="zh-CN" altLang="en-US" sz="1400" b="1" dirty="0"/>
              <a:t>）：传输双方采用统一时钟，将多个字节数据组成一个</a:t>
            </a:r>
            <a:r>
              <a:rPr lang="zh-CN" altLang="en-US" sz="1400" b="1" dirty="0">
                <a:highlight>
                  <a:srgbClr val="FFFF00"/>
                </a:highlight>
              </a:rPr>
              <a:t>信息帧</a:t>
            </a:r>
            <a:r>
              <a:rPr lang="zh-CN" altLang="en-US" sz="1400" b="1" dirty="0"/>
              <a:t>进行传输，每帧的开始为同步字符，结尾为结束字符，中间为若干个字节的数据（几十～几千个字节），以及</a:t>
            </a:r>
            <a:r>
              <a:rPr lang="en-US" altLang="zh-CN" sz="1400" b="1" dirty="0"/>
              <a:t>CRC</a:t>
            </a:r>
            <a:r>
              <a:rPr lang="zh-CN" altLang="en-US" sz="1400" b="1" dirty="0"/>
              <a:t>校验字节。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异步串行通信</a:t>
            </a:r>
            <a:r>
              <a:rPr lang="zh-CN" altLang="en-US" sz="1400" b="1" dirty="0"/>
              <a:t>（图</a:t>
            </a:r>
            <a:r>
              <a:rPr lang="en-US" altLang="zh-CN" sz="1400" b="1" dirty="0"/>
              <a:t>8.10</a:t>
            </a:r>
            <a:r>
              <a:rPr lang="zh-CN" altLang="en-US" sz="1400" b="1" dirty="0"/>
              <a:t>）：传输双方各自都有独立的时钟，信息帧长度固定，</a:t>
            </a:r>
            <a:r>
              <a:rPr lang="zh-CN" altLang="en-US" sz="1400" b="1" dirty="0">
                <a:highlight>
                  <a:srgbClr val="FFFF00"/>
                </a:highlight>
              </a:rPr>
              <a:t>按字符传输，一个信息帧传输一个字符</a:t>
            </a:r>
            <a:r>
              <a:rPr lang="zh-CN" altLang="en-US" sz="1400" b="1" dirty="0"/>
              <a:t>，一个信息帧包括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个起始位（低电平）、</a:t>
            </a:r>
            <a:r>
              <a:rPr lang="en-US" altLang="zh-CN" sz="1400" b="1" dirty="0"/>
              <a:t>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位有效数据、奇偶校验位（可以没有）、</a:t>
            </a:r>
            <a:r>
              <a:rPr lang="en-US" altLang="zh-CN" sz="1400" b="1" dirty="0"/>
              <a:t>1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个停止位（高电平）；常见的</a:t>
            </a:r>
            <a:r>
              <a:rPr lang="en-US" altLang="zh-CN" sz="1400" b="1" dirty="0"/>
              <a:t>RS-232C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RS-485</a:t>
            </a:r>
            <a:r>
              <a:rPr lang="zh-CN" altLang="en-US" sz="1400" b="1" dirty="0"/>
              <a:t>串行总线均采用异步串行通信方式。</a:t>
            </a:r>
            <a:endParaRPr lang="en-US" altLang="zh-CN" sz="14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5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94C0388-9811-86EE-F8D9-F2C49448B8B9}"/>
              </a:ext>
            </a:extLst>
          </p:cNvPr>
          <p:cNvGrpSpPr/>
          <p:nvPr/>
        </p:nvGrpSpPr>
        <p:grpSpPr>
          <a:xfrm>
            <a:off x="2123728" y="3284984"/>
            <a:ext cx="5056904" cy="1092721"/>
            <a:chOff x="2665498" y="3104921"/>
            <a:chExt cx="5056904" cy="1092721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230F8521-ED54-C2B4-E45A-06A3301C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5498" y="3104921"/>
              <a:ext cx="5056904" cy="706591"/>
            </a:xfrm>
            <a:prstGeom prst="rect">
              <a:avLst/>
            </a:prstGeom>
          </p:spPr>
        </p:pic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4D47F3C8-1EF3-F429-E421-F7A8AED57346}"/>
                </a:ext>
              </a:extLst>
            </p:cNvPr>
            <p:cNvSpPr txBox="1"/>
            <p:nvPr/>
          </p:nvSpPr>
          <p:spPr>
            <a:xfrm>
              <a:off x="4177666" y="3920643"/>
              <a:ext cx="2063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8.9    </a:t>
              </a:r>
              <a:r>
                <a:rPr lang="zh-CN" altLang="en-US" sz="1200" b="1" dirty="0"/>
                <a:t>同步串行传输帧格式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D240960-37EF-60B3-0553-61E96E2E41AE}"/>
              </a:ext>
            </a:extLst>
          </p:cNvPr>
          <p:cNvGrpSpPr/>
          <p:nvPr/>
        </p:nvGrpSpPr>
        <p:grpSpPr>
          <a:xfrm>
            <a:off x="1835696" y="4859233"/>
            <a:ext cx="5726302" cy="1871102"/>
            <a:chOff x="1979712" y="4768774"/>
            <a:chExt cx="5726302" cy="187110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FDB16FB-188F-4F1E-480B-AECE064C957B}"/>
                </a:ext>
              </a:extLst>
            </p:cNvPr>
            <p:cNvSpPr txBox="1"/>
            <p:nvPr/>
          </p:nvSpPr>
          <p:spPr>
            <a:xfrm>
              <a:off x="3786687" y="6362877"/>
              <a:ext cx="21419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8.10    </a:t>
              </a:r>
              <a:r>
                <a:rPr lang="zh-CN" altLang="en-US" sz="1200" b="1" dirty="0"/>
                <a:t>异步串行传输帧格式</a:t>
              </a:r>
            </a:p>
          </p:txBody>
        </p:sp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6AD1A0CD-6710-95FA-32EC-00B25CEDF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4768774"/>
              <a:ext cx="5726302" cy="1620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89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BC7DA5A3-741B-4316-B689-929D02FEF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029575" cy="5545138"/>
          </a:xfrm>
        </p:spPr>
        <p:txBody>
          <a:bodyPr rtlCol="0">
            <a:normAutofit fontScale="92500" lnSpcReduction="10000"/>
          </a:bodyPr>
          <a:lstStyle/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章　计算机系统概论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章　数据信息的表示 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章　运算方法与运算器</a:t>
            </a:r>
            <a:r>
              <a:rPr lang="zh-CN" altLang="en-US" b="1" dirty="0">
                <a:solidFill>
                  <a:srgbClr val="FF0000"/>
                </a:solidFill>
              </a:rPr>
              <a:t>　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章　存储系统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　指令系统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章　中央处理器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　指令流水线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第</a:t>
            </a:r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zh-CN" altLang="en-US" b="1" dirty="0">
                <a:solidFill>
                  <a:srgbClr val="FF0000"/>
                </a:solidFill>
              </a:rPr>
              <a:t>章　总线系统　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章　输入输出系统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DF042-D2FF-4287-BE4A-112B23C8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2816"/>
            <a:ext cx="2919785" cy="40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EA1DE9-A480-42DF-9BF1-3530731C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  <a:noFill/>
        </p:spPr>
        <p:txBody>
          <a:bodyPr/>
          <a:lstStyle/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波特率</a:t>
            </a:r>
            <a:r>
              <a:rPr lang="zh-CN" altLang="en-US" sz="1600" b="1" dirty="0"/>
              <a:t>：串行通信通常用波特率来描述传输速率，即每秒传送的二进制位数，单位：</a:t>
            </a:r>
            <a:r>
              <a:rPr lang="en-US" altLang="zh-CN" sz="1600" b="1" dirty="0"/>
              <a:t>bit/s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数传率</a:t>
            </a:r>
            <a:r>
              <a:rPr lang="zh-CN" altLang="en-US" sz="1600" b="1" dirty="0"/>
              <a:t>：也称</a:t>
            </a:r>
            <a:r>
              <a:rPr lang="zh-CN" altLang="en-US" sz="1600" b="1" dirty="0">
                <a:solidFill>
                  <a:srgbClr val="FF0000"/>
                </a:solidFill>
              </a:rPr>
              <a:t>比特率</a:t>
            </a:r>
            <a:r>
              <a:rPr lang="zh-CN" altLang="en-US" sz="1600" b="1" dirty="0"/>
              <a:t>，是指每秒传送的有效数据位；数传率小于波特率。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常见的波特率标准有：</a:t>
            </a:r>
            <a:r>
              <a:rPr lang="en-US" altLang="zh-CN" sz="1600" b="1" dirty="0"/>
              <a:t>1200bit/s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 2400bit/s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 4800bit/s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 9600bit/s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14.4Kbit/s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14400bit/s</a:t>
            </a:r>
            <a:r>
              <a:rPr lang="zh-CN" altLang="en-US" sz="1600" b="1" dirty="0"/>
              <a:t>）；</a:t>
            </a:r>
            <a:r>
              <a:rPr lang="zh-CN" altLang="en-US" sz="1600" b="1" dirty="0">
                <a:highlight>
                  <a:srgbClr val="FFFF00"/>
                </a:highlight>
              </a:rPr>
              <a:t>书上这里有误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8.2  </a:t>
            </a:r>
            <a:r>
              <a:rPr lang="zh-CN" altLang="en-US" sz="1600" b="1" dirty="0"/>
              <a:t>若异步串行传输的信息帧由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个起始位、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个数据位、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个奇偶校验位和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个停止位等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个数位构成，线路每秒传送</a:t>
            </a:r>
            <a:r>
              <a:rPr lang="en-US" altLang="zh-CN" sz="1600" b="1" dirty="0"/>
              <a:t>120</a:t>
            </a:r>
            <a:r>
              <a:rPr lang="zh-CN" altLang="en-US" sz="1600" b="1" dirty="0"/>
              <a:t>个字符，分别计算</a:t>
            </a:r>
            <a:r>
              <a:rPr lang="zh-CN" altLang="en-US" sz="1600" b="1" dirty="0">
                <a:solidFill>
                  <a:srgbClr val="FF0000"/>
                </a:solidFill>
              </a:rPr>
              <a:t>波特率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数传率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解：波特率</a:t>
            </a:r>
            <a:r>
              <a:rPr lang="en-US" altLang="zh-CN" sz="1600" b="1" dirty="0"/>
              <a:t>=10x120=1200bit/s</a:t>
            </a:r>
            <a:r>
              <a:rPr lang="zh-CN" altLang="en-US" sz="1600" b="1" dirty="0"/>
              <a:t>；数传率</a:t>
            </a:r>
            <a:r>
              <a:rPr lang="en-US" altLang="zh-CN" sz="1600" b="1" dirty="0"/>
              <a:t>=7x120=840bit/s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07002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  <a:noFill/>
        </p:spPr>
        <p:txBody>
          <a:bodyPr/>
          <a:lstStyle/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直流平衡问题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DC Balance</a:t>
            </a:r>
            <a:r>
              <a:rPr lang="zh-CN" altLang="en-US" sz="1600" b="1" dirty="0"/>
              <a:t>）：高速串行总线在传送多个连续的“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”或“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”时，可能会因为信号转换中的电压位阶关系，造成接收数据错误。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解决方法</a:t>
            </a:r>
            <a:r>
              <a:rPr lang="zh-CN" altLang="en-US" sz="1600" b="1" dirty="0"/>
              <a:t>：通常会将传输数据进行特殊编码后，再进行传输；例如在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个连续的“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”或“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”后，插入一位“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”或“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”，称为</a:t>
            </a:r>
            <a:r>
              <a:rPr lang="en-US" altLang="zh-CN" sz="1600" b="1" dirty="0"/>
              <a:t>8bit/10bit</a:t>
            </a:r>
            <a:r>
              <a:rPr lang="zh-CN" altLang="en-US" sz="1600" b="1" dirty="0"/>
              <a:t>编码方式，其</a:t>
            </a:r>
            <a:r>
              <a:rPr lang="zh-CN" altLang="en-US" sz="1600" b="1" dirty="0">
                <a:highlight>
                  <a:srgbClr val="FFFF00"/>
                </a:highlight>
              </a:rPr>
              <a:t>编码效率</a:t>
            </a:r>
            <a:r>
              <a:rPr lang="zh-CN" altLang="en-US" sz="1600" b="1" dirty="0"/>
              <a:t>为</a:t>
            </a:r>
            <a:r>
              <a:rPr lang="en-US" altLang="zh-CN" sz="1600" b="1" dirty="0"/>
              <a:t>80%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常见的</a:t>
            </a:r>
            <a:r>
              <a:rPr lang="en-US" altLang="zh-CN" sz="1600" b="1" dirty="0"/>
              <a:t>USB 3.0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IEEE 1394b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SATA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PCIe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Fiber Channel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InfiniBand</a:t>
            </a:r>
            <a:r>
              <a:rPr lang="zh-CN" altLang="en-US" sz="1600" b="1" dirty="0"/>
              <a:t>等高速串行总线中都采用了</a:t>
            </a:r>
            <a:r>
              <a:rPr lang="en-US" altLang="zh-CN" sz="1600" b="1" dirty="0"/>
              <a:t>8bit/10bit</a:t>
            </a:r>
            <a:r>
              <a:rPr lang="zh-CN" altLang="en-US" sz="1600" b="1" dirty="0"/>
              <a:t>编码方式；还有一些高速串行总线采用编码效率更高的</a:t>
            </a:r>
            <a:r>
              <a:rPr lang="en-US" altLang="zh-CN" sz="1600" b="1" dirty="0"/>
              <a:t>64bit/66bit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128bit/130bit</a:t>
            </a:r>
            <a:r>
              <a:rPr lang="zh-CN" altLang="en-US" sz="1600" b="1" dirty="0"/>
              <a:t>编码方式（</a:t>
            </a:r>
            <a:r>
              <a:rPr lang="en-US" altLang="zh-CN" sz="1600" b="1" dirty="0"/>
              <a:t>64/66=97%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128/130=98.5%</a:t>
            </a:r>
            <a:r>
              <a:rPr lang="zh-CN" altLang="en-US" sz="1600" b="1" dirty="0"/>
              <a:t>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多组串行通路并发</a:t>
            </a:r>
            <a:r>
              <a:rPr lang="zh-CN" altLang="en-US" sz="1600" b="1" dirty="0"/>
              <a:t>：例如</a:t>
            </a:r>
            <a:r>
              <a:rPr lang="en-US" altLang="zh-CN" sz="1600" b="1" dirty="0"/>
              <a:t>PCIe x 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PCIe x 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PCIe x 16</a:t>
            </a:r>
            <a:r>
              <a:rPr lang="zh-CN" altLang="en-US" sz="1600" b="1" dirty="0"/>
              <a:t>的并发通路数分别为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；此时，串行总线带宽 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总线时钟频率 </a:t>
            </a:r>
            <a:r>
              <a:rPr lang="en-US" altLang="zh-CN" sz="1600" b="1" dirty="0"/>
              <a:t>x </a:t>
            </a:r>
            <a:r>
              <a:rPr lang="zh-CN" altLang="en-US" sz="1600" b="1" dirty="0"/>
              <a:t>编码效率 </a:t>
            </a:r>
            <a:r>
              <a:rPr lang="en-US" altLang="zh-CN" sz="1600" b="1" dirty="0"/>
              <a:t>x </a:t>
            </a:r>
            <a:r>
              <a:rPr lang="zh-CN" altLang="en-US" sz="1600" b="1" dirty="0"/>
              <a:t>并发通路数；常见的串行总线带宽（表</a:t>
            </a:r>
            <a:r>
              <a:rPr lang="en-US" altLang="zh-CN" sz="1600" b="1" dirty="0"/>
              <a:t>8.3</a:t>
            </a:r>
            <a:r>
              <a:rPr lang="zh-CN" altLang="en-US" sz="1600" b="1" dirty="0"/>
              <a:t>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marL="457200" lvl="1" indent="0" eaLnBrk="1" hangingPunct="1">
              <a:buNone/>
            </a:pPr>
            <a:r>
              <a:rPr lang="en-US" altLang="zh-CN" sz="1600" b="1" dirty="0"/>
              <a:t> 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4C7315-ACB9-701B-320F-A3E65808A171}"/>
              </a:ext>
            </a:extLst>
          </p:cNvPr>
          <p:cNvGrpSpPr/>
          <p:nvPr/>
        </p:nvGrpSpPr>
        <p:grpSpPr>
          <a:xfrm>
            <a:off x="1331640" y="4427213"/>
            <a:ext cx="6588224" cy="2303121"/>
            <a:chOff x="1835696" y="4427213"/>
            <a:chExt cx="6588224" cy="230312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62DADC2-5120-2330-BB8E-55D655E1A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696" y="4704212"/>
              <a:ext cx="6588224" cy="202612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FF64A42-E898-BB36-5C89-CF98130EDDA0}"/>
                </a:ext>
              </a:extLst>
            </p:cNvPr>
            <p:cNvSpPr txBox="1"/>
            <p:nvPr/>
          </p:nvSpPr>
          <p:spPr>
            <a:xfrm>
              <a:off x="3995936" y="4427213"/>
              <a:ext cx="19094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表</a:t>
              </a:r>
              <a:r>
                <a:rPr lang="en-US" altLang="zh-CN" sz="1200" b="1" dirty="0"/>
                <a:t>8.3    </a:t>
              </a:r>
              <a:r>
                <a:rPr lang="zh-CN" altLang="en-US" sz="1200" b="1" dirty="0"/>
                <a:t>常见串行总线带宽</a:t>
              </a:r>
            </a:p>
          </p:txBody>
        </p: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9DFCAF37-1C50-4326-8947-5C8F9D3C6772}"/>
              </a:ext>
            </a:extLst>
          </p:cNvPr>
          <p:cNvSpPr/>
          <p:nvPr/>
        </p:nvSpPr>
        <p:spPr>
          <a:xfrm>
            <a:off x="6444985" y="3989140"/>
            <a:ext cx="1727415" cy="565523"/>
          </a:xfrm>
          <a:prstGeom prst="wedgeRoundRectCallout">
            <a:avLst>
              <a:gd name="adj1" fmla="val 4774"/>
              <a:gd name="adj2" fmla="val 846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i="1" dirty="0">
                <a:solidFill>
                  <a:srgbClr val="3D3DED"/>
                </a:solidFill>
              </a:rPr>
              <a:t>2.5GHz*0.8*1/8</a:t>
            </a:r>
            <a:endParaRPr lang="zh-CN" altLang="en-US" sz="1400" b="1" i="1" dirty="0">
              <a:solidFill>
                <a:srgbClr val="3D3D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3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0E9D7812-A454-4F13-B753-C8ABD103813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487213"/>
                <a:ext cx="8229600" cy="4525963"/>
              </a:xfrm>
              <a:noFill/>
            </p:spPr>
            <p:txBody>
              <a:bodyPr/>
              <a:lstStyle/>
              <a:p>
                <a:pPr lvl="1" eaLnBrk="1" hangingPunct="1"/>
                <a:r>
                  <a:rPr lang="zh-CN" altLang="en-US" sz="1600" b="1" dirty="0"/>
                  <a:t>例</a:t>
                </a:r>
                <a:r>
                  <a:rPr lang="en-US" altLang="zh-CN" sz="1600" b="1" dirty="0"/>
                  <a:t>8.3  </a:t>
                </a:r>
                <a:r>
                  <a:rPr lang="zh-CN" altLang="en-US" sz="1600" b="1" dirty="0"/>
                  <a:t>现在</a:t>
                </a:r>
                <a:r>
                  <a:rPr lang="en-US" altLang="zh-CN" sz="1600" b="1" dirty="0"/>
                  <a:t>Intel</a:t>
                </a:r>
                <a:r>
                  <a:rPr lang="zh-CN" altLang="en-US" sz="1600" b="1" dirty="0"/>
                  <a:t>公司最新</a:t>
                </a:r>
                <a:r>
                  <a:rPr lang="en-US" altLang="zh-CN" sz="1600" b="1" dirty="0"/>
                  <a:t>CPU</a:t>
                </a:r>
                <a:r>
                  <a:rPr lang="zh-CN" altLang="en-US" sz="1600" b="1" dirty="0"/>
                  <a:t>中已经集成了</a:t>
                </a:r>
                <a:r>
                  <a:rPr lang="en-US" altLang="zh-CN" sz="1600" b="1" dirty="0"/>
                  <a:t>PCIe 3.0</a:t>
                </a:r>
                <a:r>
                  <a:rPr lang="zh-CN" altLang="en-US" sz="1600" b="1" dirty="0"/>
                  <a:t>的显卡接口，其工作频率高达</a:t>
                </a:r>
                <a:r>
                  <a:rPr lang="en-US" altLang="zh-CN" sz="1600" b="1" dirty="0"/>
                  <a:t>8GHz</a:t>
                </a:r>
                <a:r>
                  <a:rPr lang="zh-CN" altLang="en-US" sz="1600" b="1" dirty="0"/>
                  <a:t>，最大并行通路数为</a:t>
                </a:r>
                <a:r>
                  <a:rPr lang="en-US" altLang="zh-CN" sz="1600" b="1" dirty="0"/>
                  <a:t>40</a:t>
                </a:r>
                <a:r>
                  <a:rPr lang="zh-CN" altLang="en-US" sz="1600" b="1" dirty="0"/>
                  <a:t>路，总线编码方式为</a:t>
                </a:r>
                <a:r>
                  <a:rPr lang="en-US" altLang="zh-CN" sz="1600" b="1" dirty="0"/>
                  <a:t>128bit/130bit</a:t>
                </a:r>
                <a:r>
                  <a:rPr lang="zh-CN" altLang="en-US" sz="1600" b="1" dirty="0"/>
                  <a:t>，支持全双工传输，尝试计算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PCIe</a:t>
                </a:r>
                <a:r>
                  <a:rPr lang="zh-CN" altLang="en-US" sz="1600" b="1" dirty="0">
                    <a:solidFill>
                      <a:srgbClr val="FF0000"/>
                    </a:solidFill>
                  </a:rPr>
                  <a:t>总线带宽</a:t>
                </a:r>
                <a:r>
                  <a:rPr lang="zh-CN" altLang="en-US" sz="1600" b="1" dirty="0"/>
                  <a:t>。</a:t>
                </a:r>
                <a:endParaRPr lang="en-US" altLang="zh-CN" sz="1600" b="1" dirty="0"/>
              </a:p>
              <a:p>
                <a:pPr lvl="1" eaLnBrk="1" hangingPunct="1"/>
                <a:endParaRPr lang="en-US" altLang="zh-CN" sz="1600" b="1" dirty="0"/>
              </a:p>
              <a:p>
                <a:pPr lvl="1" eaLnBrk="1" hangingPunct="1"/>
                <a:r>
                  <a:rPr lang="zh-CN" altLang="en-US" sz="1600" b="1" dirty="0"/>
                  <a:t>解：</a:t>
                </a:r>
                <a:endParaRPr lang="en-US" altLang="zh-CN" sz="1600" b="1" dirty="0"/>
              </a:p>
              <a:p>
                <a:pPr lvl="2" eaLnBrk="1" hangingPunct="1"/>
                <a:r>
                  <a:rPr lang="zh-CN" altLang="en-US" sz="1600" b="1" dirty="0"/>
                  <a:t>单向带宽</a:t>
                </a:r>
                <a:r>
                  <a:rPr lang="en-US" altLang="zh-CN" sz="1600" b="1" dirty="0"/>
                  <a:t>=</a:t>
                </a:r>
                <a:r>
                  <a:rPr lang="zh-CN" altLang="en-US" sz="1600" b="1" dirty="0"/>
                  <a:t>总线时钟频率 </a:t>
                </a:r>
                <a:r>
                  <a:rPr lang="en-US" altLang="zh-CN" sz="1600" b="1" dirty="0"/>
                  <a:t>x </a:t>
                </a:r>
                <a:r>
                  <a:rPr lang="zh-CN" altLang="en-US" sz="1600" b="1" dirty="0"/>
                  <a:t>编码效率 </a:t>
                </a:r>
                <a:r>
                  <a:rPr lang="en-US" altLang="zh-CN" sz="1600" b="1" dirty="0"/>
                  <a:t>x </a:t>
                </a:r>
                <a:r>
                  <a:rPr lang="zh-CN" altLang="en-US" sz="1600" b="1" dirty="0"/>
                  <a:t>并发通路数 </a:t>
                </a:r>
                <a:r>
                  <a:rPr lang="en-US" altLang="zh-CN" sz="1600" b="1" dirty="0"/>
                  <a:t>= 8GHz x (128/130) x 40 /8= 39.4 GB/s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1600" b="1" dirty="0"/>
                  <a:t> 40 GB/s</a:t>
                </a:r>
              </a:p>
              <a:p>
                <a:pPr lvl="2" eaLnBrk="1" hangingPunct="1"/>
                <a:endParaRPr lang="en-US" altLang="zh-CN" sz="1600" b="1" dirty="0"/>
              </a:p>
              <a:p>
                <a:pPr lvl="2" eaLnBrk="1" hangingPunct="1"/>
                <a:r>
                  <a:rPr lang="zh-CN" altLang="en-US" sz="1600" b="1" dirty="0"/>
                  <a:t>全双工模式的总线带宽 </a:t>
                </a:r>
                <a:r>
                  <a:rPr lang="en-US" altLang="zh-CN" sz="1600" b="1" dirty="0"/>
                  <a:t>= 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600" b="1" dirty="0"/>
                  <a:t> x 39.4 GB/s = 78.8 GB/s ≈ 80 GB/s</a:t>
                </a:r>
              </a:p>
              <a:p>
                <a:pPr lvl="2" eaLnBrk="1" hangingPunct="1"/>
                <a:endParaRPr lang="en-US" altLang="zh-CN" sz="1600" b="1" dirty="0"/>
              </a:p>
              <a:p>
                <a:pPr lvl="1" eaLnBrk="1" hangingPunct="1"/>
                <a:endParaRPr lang="en-US" altLang="zh-CN" sz="1600" b="1" dirty="0"/>
              </a:p>
            </p:txBody>
          </p:sp>
        </mc:Choice>
        <mc:Fallback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0E9D7812-A454-4F13-B753-C8ABD1038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87213"/>
                <a:ext cx="8229600" cy="4525963"/>
              </a:xfrm>
              <a:blipFill>
                <a:blip r:embed="rId2"/>
                <a:stretch>
                  <a:fillRect t="-674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5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）并串行传送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并串行传送</a:t>
            </a:r>
            <a:r>
              <a:rPr lang="zh-CN" altLang="en-US" sz="1600" b="1" dirty="0"/>
              <a:t>是将信息分成若干组，</a:t>
            </a:r>
            <a:r>
              <a:rPr lang="zh-CN" altLang="en-US" sz="1600" b="1" dirty="0">
                <a:solidFill>
                  <a:srgbClr val="3D3DED"/>
                </a:solidFill>
              </a:rPr>
              <a:t>组内采用并行传送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solidFill>
                  <a:srgbClr val="3D3DED"/>
                </a:solidFill>
              </a:rPr>
              <a:t>组间采用串行传送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例如，</a:t>
            </a:r>
            <a:r>
              <a:rPr lang="en-US" altLang="zh-CN" sz="1600" b="1" dirty="0"/>
              <a:t>Intel 8088 CPU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内部总线为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位，系统总线（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外部总线）只有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位；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与主存或外设的通信就是采用并串行传送，即将一个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位字分成两个连续的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位字节进行串行传送。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8.3</a:t>
            </a:r>
            <a:r>
              <a:rPr lang="zh-CN" altLang="en-US" sz="1600" b="1" dirty="0"/>
              <a:t>的</a:t>
            </a:r>
            <a:r>
              <a:rPr lang="en-US" altLang="zh-CN" sz="1600" b="1" dirty="0"/>
              <a:t>PCIe 3.0 x 40</a:t>
            </a:r>
            <a:r>
              <a:rPr lang="zh-CN" altLang="en-US" sz="1600" b="1" dirty="0"/>
              <a:t>也是一种并串行传送方式，总线内部为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位（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路）并行，总线外部为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位串行。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）分时传送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分时传送</a:t>
            </a:r>
            <a:r>
              <a:rPr lang="zh-CN" altLang="en-US" sz="1600" b="1" dirty="0"/>
              <a:t>有两种含义：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FF0000"/>
                </a:solidFill>
              </a:rPr>
              <a:t>总线复用</a:t>
            </a:r>
            <a:r>
              <a:rPr lang="zh-CN" altLang="en-US" sz="1400" b="1" dirty="0"/>
              <a:t>技术必须分时传送：例如地址线与数据线复用（</a:t>
            </a:r>
            <a:r>
              <a:rPr lang="en-US" altLang="zh-CN" sz="1400" b="1" dirty="0"/>
              <a:t>AD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），先传送地址，后传送数据。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FF0000"/>
                </a:solidFill>
              </a:rPr>
              <a:t>共享总线</a:t>
            </a:r>
            <a:r>
              <a:rPr lang="zh-CN" altLang="en-US" sz="1400" b="1" dirty="0"/>
              <a:t>的部件必须分时使用总线：挂在总线上的部件有多个时，同一时刻总线使用权只能由一个主设备控制。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6370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、数据传送模式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当前的总线标准，大多数支持以下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类数据传送模式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  <a:p>
            <a:pPr marL="1714500" lvl="3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读、写操作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400" b="1" dirty="0"/>
          </a:p>
          <a:p>
            <a:pPr lvl="4" eaLnBrk="1" hangingPunct="1"/>
            <a:r>
              <a:rPr lang="zh-CN" altLang="en-US" sz="1200" b="1" dirty="0"/>
              <a:t>读操作是由从设备到主设备的数据传送，写操作是由主设备到从设备的数据传送。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b="1" dirty="0"/>
          </a:p>
          <a:p>
            <a:pPr marL="1714500" lvl="3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块传送操作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400" b="1" dirty="0"/>
          </a:p>
          <a:p>
            <a:pPr lvl="4" eaLnBrk="1" hangingPunct="1"/>
            <a:r>
              <a:rPr lang="zh-CN" altLang="en-US" sz="1200" b="1" dirty="0"/>
              <a:t>只需要给出数据块的起始地址，然后逐个地读出或写入数据块中的每一个字即可；也称为</a:t>
            </a:r>
            <a:r>
              <a:rPr lang="zh-CN" altLang="en-US" sz="1200" b="1" dirty="0">
                <a:solidFill>
                  <a:srgbClr val="FF0000"/>
                </a:solidFill>
              </a:rPr>
              <a:t>突发传送模式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4" eaLnBrk="1" hangingPunct="1">
              <a:buFont typeface="+mj-ea"/>
              <a:buAutoNum type="circleNumDbPlain"/>
            </a:pPr>
            <a:endParaRPr lang="en-US" altLang="zh-CN" b="1" dirty="0"/>
          </a:p>
          <a:p>
            <a:pPr marL="1714500" lvl="3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写后读、读修改写操作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400" b="1" dirty="0"/>
          </a:p>
          <a:p>
            <a:pPr lvl="4" eaLnBrk="1" hangingPunct="1"/>
            <a:r>
              <a:rPr lang="zh-CN" altLang="en-US" sz="1200" b="1" dirty="0"/>
              <a:t>只需要给出地址一次，就可以完成先写后读（用于达到校验的目的），或者先读后写的操作（用于在多个程序系统中对共享存储资源的保护）。</a:t>
            </a:r>
            <a:endParaRPr lang="en-US" altLang="zh-CN" sz="1200" b="1" dirty="0"/>
          </a:p>
          <a:p>
            <a:pPr lvl="4" eaLnBrk="1" hangingPunct="1">
              <a:buFont typeface="+mj-ea"/>
              <a:buAutoNum type="circleNumDbPlain"/>
            </a:pPr>
            <a:endParaRPr lang="en-US" altLang="zh-CN" b="1" dirty="0"/>
          </a:p>
          <a:p>
            <a:pPr marL="1714500" lvl="3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广播、广集操作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400" b="1" dirty="0"/>
          </a:p>
          <a:p>
            <a:pPr lvl="4" eaLnBrk="1" hangingPunct="1"/>
            <a:r>
              <a:rPr lang="zh-CN" altLang="en-US" sz="1200" b="1" dirty="0">
                <a:solidFill>
                  <a:srgbClr val="FF0000"/>
                </a:solidFill>
              </a:rPr>
              <a:t>广播</a:t>
            </a:r>
            <a:r>
              <a:rPr lang="zh-CN" altLang="en-US" sz="1200" b="1" dirty="0"/>
              <a:t>：一个主设备对多个从设备进行写操作。</a:t>
            </a:r>
            <a:endParaRPr lang="en-US" altLang="zh-CN" sz="1200" b="1" dirty="0"/>
          </a:p>
          <a:p>
            <a:pPr lvl="4" eaLnBrk="1" hangingPunct="1"/>
            <a:r>
              <a:rPr lang="zh-CN" altLang="en-US" sz="1200" b="1" dirty="0">
                <a:solidFill>
                  <a:srgbClr val="FF0000"/>
                </a:solidFill>
              </a:rPr>
              <a:t>广集</a:t>
            </a:r>
            <a:r>
              <a:rPr lang="zh-CN" altLang="en-US" sz="1200" b="1" dirty="0"/>
              <a:t>：将选定的多个从设备数据，在总线上完成逻辑与（逻辑或）的操作，以检测多个中断源。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194129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8.2.3  </a:t>
            </a:r>
            <a:r>
              <a:rPr lang="zh-CN" altLang="en-US" b="1" dirty="0">
                <a:ea typeface="黑体" panose="02010609060101010101" pitchFamily="49" charset="-122"/>
              </a:rPr>
              <a:t>总线仲裁</a:t>
            </a:r>
            <a:endParaRPr lang="en-US" altLang="zh-CN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总线仲裁</a:t>
            </a:r>
            <a:r>
              <a:rPr lang="zh-CN" altLang="en-US" sz="1600" b="1" dirty="0"/>
              <a:t>：当总线上存在多个主设备时，需要有一个总线控制器，来解决总线使用权的分配仲裁问题，以决定哪一个主设备获得总线使用权；总线仲裁也称为总线控制、总线裁决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判优。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活动主设备</a:t>
            </a:r>
            <a:r>
              <a:rPr lang="zh-CN" altLang="en-US" sz="1600" b="1" dirty="0"/>
              <a:t>：获得总线控制权的主设备称为活动主设备。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总线仲裁分为</a:t>
            </a:r>
            <a:r>
              <a:rPr lang="zh-CN" altLang="en-US" sz="1600" b="1" dirty="0">
                <a:solidFill>
                  <a:srgbClr val="3D3DED"/>
                </a:solidFill>
              </a:rPr>
              <a:t>集中式仲裁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3D3DED"/>
                </a:solidFill>
              </a:rPr>
              <a:t>分布式仲裁</a:t>
            </a:r>
            <a:r>
              <a:rPr lang="zh-CN" altLang="en-US" sz="1600" b="1" dirty="0"/>
              <a:t>两种：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、集中式仲裁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600" b="1" dirty="0">
                <a:solidFill>
                  <a:srgbClr val="FF0000"/>
                </a:solidFill>
              </a:rPr>
              <a:t>集中式仲裁</a:t>
            </a:r>
            <a:r>
              <a:rPr lang="zh-CN" altLang="en-US" sz="1600" b="1" dirty="0"/>
              <a:t>将总线裁决的逻辑集中在一起，如设置一个单独的总线控制器，或者将它放在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中。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集中式仲裁又分为链式查询、计数器定时查询和独立请求等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种方式。</a:t>
            </a:r>
            <a:endParaRPr lang="en-US" altLang="zh-CN" sz="1100" b="1" dirty="0"/>
          </a:p>
          <a:p>
            <a:pPr lvl="2" eaLnBrk="1" hangingPunct="1"/>
            <a:endParaRPr lang="en-US" altLang="zh-CN" sz="800" b="1" dirty="0"/>
          </a:p>
        </p:txBody>
      </p:sp>
    </p:spTree>
    <p:extLst>
      <p:ext uri="{BB962C8B-B14F-4D97-AF65-F5344CB8AC3E}">
        <p14:creationId xmlns:p14="http://schemas.microsoft.com/office/powerpoint/2010/main" val="1351129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）链式查询方式</a:t>
            </a:r>
            <a:endParaRPr lang="en-US" altLang="zh-CN" sz="1800" b="1" dirty="0"/>
          </a:p>
          <a:p>
            <a:pPr lvl="1" eaLnBrk="1" hangingPunct="1"/>
            <a:endParaRPr lang="en-US" altLang="zh-CN" sz="11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链式查询方式</a:t>
            </a:r>
            <a:r>
              <a:rPr lang="zh-CN" altLang="en-US" sz="1600" b="1" dirty="0"/>
              <a:t>也称为菊花链（</a:t>
            </a:r>
            <a:r>
              <a:rPr lang="en-US" altLang="zh-CN" sz="1600" b="1" dirty="0"/>
              <a:t>Daisy</a:t>
            </a:r>
            <a:r>
              <a:rPr lang="zh-CN" altLang="en-US" sz="1600" b="1" dirty="0"/>
              <a:t>）查询方式。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根控制线：总线请求信号线</a:t>
            </a:r>
            <a:r>
              <a:rPr lang="en-US" altLang="zh-CN" sz="1600" b="1" dirty="0"/>
              <a:t>BR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Bus Request</a:t>
            </a:r>
            <a:r>
              <a:rPr lang="zh-CN" altLang="en-US" sz="1600" b="1" dirty="0"/>
              <a:t>）、总线许可信号线</a:t>
            </a:r>
            <a:r>
              <a:rPr lang="en-US" altLang="zh-CN" sz="1600" b="1" dirty="0"/>
              <a:t>BG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Bus Grant</a:t>
            </a:r>
            <a:r>
              <a:rPr lang="zh-CN" altLang="en-US" sz="1600" b="1" dirty="0"/>
              <a:t>）、总线忙信号线</a:t>
            </a:r>
            <a:r>
              <a:rPr lang="en-US" altLang="zh-CN" sz="1600" b="1" dirty="0"/>
              <a:t>BS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Bus </a:t>
            </a:r>
            <a:r>
              <a:rPr lang="en-US" altLang="zh-CN" sz="1600" b="1" dirty="0" err="1"/>
              <a:t>buSy</a:t>
            </a:r>
            <a:r>
              <a:rPr lang="zh-CN" altLang="en-US" sz="1600" b="1" dirty="0"/>
              <a:t>）。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链式查询方式的</a:t>
            </a:r>
            <a:r>
              <a:rPr lang="zh-CN" altLang="en-US" sz="1600" b="1" dirty="0">
                <a:solidFill>
                  <a:srgbClr val="FF0000"/>
                </a:solidFill>
              </a:rPr>
              <a:t>优点</a:t>
            </a:r>
            <a:r>
              <a:rPr lang="zh-CN" altLang="en-US" sz="1600" b="1" dirty="0"/>
              <a:t>：结构简单、控制线少（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根</a:t>
            </a:r>
            <a:r>
              <a:rPr lang="zh-CN" altLang="en-US" sz="1600" b="1" dirty="0"/>
              <a:t>）、扩充容易。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1600" b="1" dirty="0"/>
              <a:t>链式查询方式的</a:t>
            </a:r>
            <a:r>
              <a:rPr lang="zh-CN" altLang="en-US" sz="1600" b="1" dirty="0">
                <a:solidFill>
                  <a:srgbClr val="FF0000"/>
                </a:solidFill>
              </a:rPr>
              <a:t>缺点</a:t>
            </a:r>
            <a:r>
              <a:rPr lang="zh-CN" altLang="en-US" sz="1600" b="1" dirty="0"/>
              <a:t>：各设备优先级固定（接口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优先级最高，接口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优先级最低），优先级高的设备频繁使用总线时，会使优先级低的设备长时间不能使用总线（该现象称为饥饿现象）。</a:t>
            </a:r>
            <a:endParaRPr lang="en-US" altLang="zh-CN" sz="22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B0CD5BC-0BE6-2B8F-9A3D-0ED146D822D7}"/>
              </a:ext>
            </a:extLst>
          </p:cNvPr>
          <p:cNvGrpSpPr/>
          <p:nvPr/>
        </p:nvGrpSpPr>
        <p:grpSpPr>
          <a:xfrm>
            <a:off x="2987824" y="4293956"/>
            <a:ext cx="3787878" cy="2015364"/>
            <a:chOff x="2875325" y="4771031"/>
            <a:chExt cx="3787878" cy="201536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97D0722-E237-440B-B562-E6F72492F6C2}"/>
                </a:ext>
              </a:extLst>
            </p:cNvPr>
            <p:cNvSpPr txBox="1"/>
            <p:nvPr/>
          </p:nvSpPr>
          <p:spPr>
            <a:xfrm>
              <a:off x="4067944" y="6509396"/>
              <a:ext cx="16802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8.11    </a:t>
              </a:r>
              <a:r>
                <a:rPr lang="zh-CN" altLang="en-US" sz="1200" b="1" dirty="0"/>
                <a:t>链式查询方式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94C9294-CAE1-62EF-7AF0-7E7013C5C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5325" y="4771031"/>
              <a:ext cx="3787878" cy="1715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64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）计数器定时查询方式</a:t>
            </a:r>
            <a:endParaRPr lang="en-US" altLang="zh-CN" sz="20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计数器定时查询方式</a:t>
            </a:r>
            <a:r>
              <a:rPr lang="zh-CN" altLang="en-US" sz="1600" b="1" dirty="0"/>
              <a:t>采用一个计数器控制总线的使用权，用一组计数器地址线代替总线许可信号线</a:t>
            </a:r>
            <a:r>
              <a:rPr lang="en-US" altLang="zh-CN" sz="1600" b="1" dirty="0"/>
              <a:t>BG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600" b="1" dirty="0"/>
              <a:t>当总线控制器收到总线请求信号</a:t>
            </a:r>
            <a:r>
              <a:rPr lang="en-US" altLang="zh-CN" sz="1600" b="1" dirty="0"/>
              <a:t>BR</a:t>
            </a:r>
            <a:r>
              <a:rPr lang="zh-CN" altLang="en-US" sz="1600" b="1" dirty="0"/>
              <a:t>且总线空闲时，设备地址计数器开始计数；当计数值与请求使用总线设备的地址（即接口号</a:t>
            </a:r>
            <a:r>
              <a:rPr lang="en-US" altLang="zh-CN" sz="1600" b="1" dirty="0"/>
              <a:t>1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）一致时，对应的主设备获得总线控制权。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600" b="1" dirty="0"/>
              <a:t>计数器的初值可以由程序设定；通过设置不同的初值，就可以动态地改变设备的优先级：</a:t>
            </a:r>
            <a:endParaRPr lang="en-US" altLang="zh-CN" sz="1400" b="1" dirty="0"/>
          </a:p>
          <a:p>
            <a:pPr lvl="2" eaLnBrk="1" hangingPunct="1"/>
            <a:r>
              <a:rPr lang="zh-CN" altLang="en-US" sz="1000" b="1" dirty="0"/>
              <a:t>如初值为</a:t>
            </a:r>
            <a:r>
              <a:rPr lang="en-US" altLang="zh-CN" sz="1000" b="1" dirty="0"/>
              <a:t>5</a:t>
            </a:r>
            <a:r>
              <a:rPr lang="zh-CN" altLang="en-US" sz="1000" b="1" dirty="0"/>
              <a:t>，则接口</a:t>
            </a:r>
            <a:r>
              <a:rPr lang="en-US" altLang="zh-CN" sz="1000" b="1" dirty="0"/>
              <a:t>5</a:t>
            </a:r>
            <a:r>
              <a:rPr lang="zh-CN" altLang="en-US" sz="1000" b="1" dirty="0"/>
              <a:t>的优先级最高。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如初值固定为</a:t>
            </a:r>
            <a:r>
              <a:rPr lang="en-US" altLang="zh-CN" sz="1000" b="1" dirty="0"/>
              <a:t>0</a:t>
            </a:r>
            <a:r>
              <a:rPr lang="zh-CN" altLang="en-US" sz="1000" b="1" dirty="0"/>
              <a:t>，则优先级与链式查询方式一致。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如初值为上次获得总线使用权的设备地址，并且采用循环计数方式，则所有设备的优先级都是一样的。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/>
              <a:t>计数器定时查询方式的</a:t>
            </a:r>
            <a:r>
              <a:rPr lang="zh-CN" altLang="en-US" sz="1600" b="1" dirty="0">
                <a:solidFill>
                  <a:srgbClr val="FF0000"/>
                </a:solidFill>
              </a:rPr>
              <a:t>优点</a:t>
            </a:r>
            <a:r>
              <a:rPr lang="zh-CN" altLang="en-US" sz="1600" b="1" dirty="0"/>
              <a:t>：可以灵活调整设备优先级，能有效避免发生单点故障。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600" b="1" dirty="0"/>
              <a:t>计数器定时查询方式的</a:t>
            </a:r>
            <a:r>
              <a:rPr lang="zh-CN" altLang="en-US" sz="1600" b="1" dirty="0">
                <a:solidFill>
                  <a:srgbClr val="FF0000"/>
                </a:solidFill>
              </a:rPr>
              <a:t>缺点</a:t>
            </a:r>
            <a:r>
              <a:rPr lang="zh-CN" altLang="en-US" sz="1600" b="1" dirty="0"/>
              <a:t>：控制较复杂，需要更多的控制信号线，控制线数量</a:t>
            </a:r>
            <a:r>
              <a:rPr lang="en-US" altLang="zh-CN" sz="1600" b="1" dirty="0"/>
              <a:t>=</a:t>
            </a:r>
            <a:r>
              <a:rPr lang="en-US" altLang="zh-CN" sz="1600" b="1" dirty="0">
                <a:solidFill>
                  <a:srgbClr val="FF0000"/>
                </a:solidFill>
              </a:rPr>
              <a:t>2 + [log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1600" b="1" dirty="0">
                <a:solidFill>
                  <a:srgbClr val="FF0000"/>
                </a:solidFill>
              </a:rPr>
              <a:t>n]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[ ]</a:t>
            </a:r>
            <a:r>
              <a:rPr lang="zh-CN" altLang="en-US" sz="1600" b="1" dirty="0"/>
              <a:t>表示取整）。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4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71FEA2-D413-D9B6-C236-BC8DFFF73F10}"/>
              </a:ext>
            </a:extLst>
          </p:cNvPr>
          <p:cNvGrpSpPr/>
          <p:nvPr/>
        </p:nvGrpSpPr>
        <p:grpSpPr>
          <a:xfrm>
            <a:off x="2915816" y="4900412"/>
            <a:ext cx="3480886" cy="1840956"/>
            <a:chOff x="2915816" y="4740151"/>
            <a:chExt cx="3480886" cy="184095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F0824F4-46B6-C62C-B6B7-98C8A3D0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816" y="4740151"/>
              <a:ext cx="3480886" cy="148091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4AD0024-651F-2662-F024-5629D2888792}"/>
                </a:ext>
              </a:extLst>
            </p:cNvPr>
            <p:cNvSpPr txBox="1"/>
            <p:nvPr/>
          </p:nvSpPr>
          <p:spPr>
            <a:xfrm>
              <a:off x="3635896" y="6304108"/>
              <a:ext cx="21419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8.12    </a:t>
              </a:r>
              <a:r>
                <a:rPr lang="zh-CN" altLang="en-US" sz="1200" b="1" dirty="0"/>
                <a:t>计数器定时查询方式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69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）独立请求方式</a:t>
            </a:r>
            <a:endParaRPr lang="en-US" altLang="zh-CN" sz="2000" b="1" dirty="0"/>
          </a:p>
          <a:p>
            <a:pPr lvl="1" eaLnBrk="1" hangingPunct="1"/>
            <a:endParaRPr lang="en-US" altLang="zh-CN" sz="12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独立请求方式</a:t>
            </a:r>
            <a:r>
              <a:rPr lang="zh-CN" altLang="en-US" sz="1600" b="1" dirty="0"/>
              <a:t>每个主设备均有一组专属的总线请求信号线</a:t>
            </a:r>
            <a:r>
              <a:rPr lang="en-US" altLang="zh-CN" sz="1600" b="1" dirty="0" err="1"/>
              <a:t>BR</a:t>
            </a:r>
            <a:r>
              <a:rPr lang="en-US" altLang="zh-CN" sz="1600" b="1" baseline="-25000" dirty="0" err="1"/>
              <a:t>i</a:t>
            </a:r>
            <a:r>
              <a:rPr lang="zh-CN" altLang="en-US" sz="1600" b="1" dirty="0"/>
              <a:t>和总线许可信号线</a:t>
            </a:r>
            <a:r>
              <a:rPr lang="en-US" altLang="zh-CN" sz="1600" b="1" dirty="0" err="1"/>
              <a:t>BG</a:t>
            </a:r>
            <a:r>
              <a:rPr lang="en-US" altLang="zh-CN" sz="1600" b="1" baseline="-25000" dirty="0" err="1"/>
              <a:t>i</a:t>
            </a:r>
            <a:r>
              <a:rPr lang="zh-CN" altLang="en-US" sz="1600" b="1" dirty="0"/>
              <a:t>；总线控制器按一定的优先次序决定响应哪个设备的总线请求。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独立请求方式的</a:t>
            </a:r>
            <a:r>
              <a:rPr lang="zh-CN" altLang="en-US" sz="1600" b="1" dirty="0">
                <a:solidFill>
                  <a:srgbClr val="FF0000"/>
                </a:solidFill>
              </a:rPr>
              <a:t>优点</a:t>
            </a:r>
            <a:r>
              <a:rPr lang="zh-CN" altLang="en-US" sz="1600" b="1" dirty="0"/>
              <a:t>：优先级策略最为灵活，总线许可信号</a:t>
            </a:r>
            <a:r>
              <a:rPr lang="en-US" altLang="zh-CN" sz="1600" b="1" dirty="0"/>
              <a:t>BG</a:t>
            </a:r>
            <a:r>
              <a:rPr lang="zh-CN" altLang="en-US" sz="1600" b="1" dirty="0"/>
              <a:t>不再需要逐个地对设备进行串行查询，属于并行仲裁，响应时间快。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独立请求方式的</a:t>
            </a:r>
            <a:r>
              <a:rPr lang="zh-CN" altLang="en-US" sz="1600" b="1" dirty="0">
                <a:solidFill>
                  <a:srgbClr val="FF0000"/>
                </a:solidFill>
              </a:rPr>
              <a:t>缺点</a:t>
            </a:r>
            <a:r>
              <a:rPr lang="zh-CN" altLang="en-US" sz="1600" b="1" dirty="0"/>
              <a:t>：总线控制器最为复杂，所需控制线最多（</a:t>
            </a:r>
            <a:r>
              <a:rPr lang="en-US" altLang="zh-CN" sz="1600" b="1" dirty="0">
                <a:solidFill>
                  <a:srgbClr val="FF0000"/>
                </a:solidFill>
              </a:rPr>
              <a:t>2n+1</a:t>
            </a:r>
            <a:r>
              <a:rPr lang="zh-CN" altLang="en-US" sz="1600" b="1" dirty="0">
                <a:solidFill>
                  <a:srgbClr val="FF0000"/>
                </a:solidFill>
              </a:rPr>
              <a:t>根</a:t>
            </a:r>
            <a:r>
              <a:rPr lang="zh-CN" altLang="en-US" sz="1600" b="1" dirty="0"/>
              <a:t>）。</a:t>
            </a:r>
            <a:endParaRPr lang="en-US" altLang="zh-CN" sz="1600" b="1" dirty="0"/>
          </a:p>
          <a:p>
            <a:pPr lvl="1" eaLnBrk="1" hangingPunct="1"/>
            <a:endParaRPr lang="en-US" altLang="zh-CN" sz="24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分组链式的仲裁方式</a:t>
            </a:r>
            <a:r>
              <a:rPr lang="zh-CN" altLang="en-US" sz="1600" b="1" dirty="0"/>
              <a:t>（链式查询方式与独立请求方式的结合）：包括多个菊花链，每个菊花链具有一对独立的总线请求和总线许可信号；摩托罗拉公司的</a:t>
            </a:r>
            <a:r>
              <a:rPr lang="en-US" altLang="zh-CN" sz="1600" b="1" dirty="0"/>
              <a:t>VME</a:t>
            </a:r>
            <a:r>
              <a:rPr lang="zh-CN" altLang="en-US" sz="1600" b="1" dirty="0"/>
              <a:t>总线就是采用分组链式的仲裁方式。</a:t>
            </a:r>
            <a:endParaRPr lang="en-US" altLang="zh-CN" sz="2400" b="1" dirty="0"/>
          </a:p>
          <a:p>
            <a:pPr eaLnBrk="1" hangingPunct="1"/>
            <a:endParaRPr lang="en-US" altLang="zh-CN" sz="2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E503C2-5FF1-117D-E085-3C0A926CA67A}"/>
              </a:ext>
            </a:extLst>
          </p:cNvPr>
          <p:cNvGrpSpPr/>
          <p:nvPr/>
        </p:nvGrpSpPr>
        <p:grpSpPr>
          <a:xfrm>
            <a:off x="3419872" y="4437112"/>
            <a:ext cx="3359104" cy="2207759"/>
            <a:chOff x="2555776" y="3861048"/>
            <a:chExt cx="4223200" cy="279951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4AD0024-651F-2662-F024-5629D2888792}"/>
                </a:ext>
              </a:extLst>
            </p:cNvPr>
            <p:cNvSpPr txBox="1"/>
            <p:nvPr/>
          </p:nvSpPr>
          <p:spPr>
            <a:xfrm>
              <a:off x="3851920" y="6309320"/>
              <a:ext cx="2112500" cy="351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8.13    </a:t>
              </a:r>
              <a:r>
                <a:rPr lang="zh-CN" altLang="en-US" sz="1200" b="1" dirty="0"/>
                <a:t>独立请求方式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B8ECAF-3773-B60A-FAEE-A1DD0FE2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3861048"/>
              <a:ext cx="4223200" cy="2410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74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14FFEFC-4FC4-62F4-CF52-428B2E20C4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、分布式仲裁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600" b="1" dirty="0">
                <a:solidFill>
                  <a:srgbClr val="FF0000"/>
                </a:solidFill>
              </a:rPr>
              <a:t>分布式仲裁</a:t>
            </a:r>
            <a:r>
              <a:rPr lang="zh-CN" altLang="en-US" sz="1600" b="1" dirty="0"/>
              <a:t>将总线裁决的逻辑分散在总线上连接的各个主设备中，不需要中央仲裁器。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分布式仲裁分为自举分散式仲裁、并行竞争仲裁、冲突检测分散式仲裁等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类。</a:t>
            </a:r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）自举分散式仲裁</a:t>
            </a:r>
            <a:endParaRPr lang="en-US" altLang="zh-CN" sz="1800" b="1" dirty="0"/>
          </a:p>
          <a:p>
            <a:pPr lvl="2" eaLnBrk="1" hangingPunct="1"/>
            <a:endParaRPr lang="en-US" altLang="zh-CN" sz="8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自举分散式仲裁</a:t>
            </a:r>
            <a:r>
              <a:rPr lang="zh-CN" altLang="en-US" sz="1400" b="1" dirty="0"/>
              <a:t>每个主设备有专属的总线请求信号</a:t>
            </a:r>
            <a:r>
              <a:rPr lang="en-US" altLang="zh-CN" sz="1400" b="1" dirty="0" err="1"/>
              <a:t>BR</a:t>
            </a:r>
            <a:r>
              <a:rPr lang="en-US" altLang="zh-CN" sz="1400" b="1" baseline="-25000" dirty="0" err="1"/>
              <a:t>i</a:t>
            </a:r>
            <a:r>
              <a:rPr lang="zh-CN" altLang="en-US" sz="1400" b="1" dirty="0"/>
              <a:t>，总线忙信号</a:t>
            </a:r>
            <a:r>
              <a:rPr lang="en-US" altLang="zh-CN" sz="1400" b="1" dirty="0"/>
              <a:t>BS</a:t>
            </a:r>
            <a:r>
              <a:rPr lang="zh-CN" altLang="en-US" sz="1400" b="1" dirty="0"/>
              <a:t>则共享；每个主设备的仲裁器只连接并监测比自己优先级高的总线请求信号</a:t>
            </a:r>
            <a:r>
              <a:rPr lang="en-US" altLang="zh-CN" sz="1400" b="1" dirty="0" err="1"/>
              <a:t>BR</a:t>
            </a:r>
            <a:r>
              <a:rPr lang="en-US" altLang="zh-CN" sz="1400" b="1" baseline="-25000" dirty="0" err="1"/>
              <a:t>i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总线仲裁期间，每个需要请求使用总线的主设备，都将监测所有更高优先级设备的请求信号；如果发现其他高优先级的设备</a:t>
            </a:r>
            <a:r>
              <a:rPr lang="zh-CN" altLang="en-US" sz="1400" b="1" dirty="0">
                <a:highlight>
                  <a:srgbClr val="FFFF00"/>
                </a:highlight>
              </a:rPr>
              <a:t>没有发出</a:t>
            </a:r>
            <a:r>
              <a:rPr lang="zh-CN" altLang="en-US" sz="1400" b="1" dirty="0"/>
              <a:t>总线请求信号，则可获得总线控制权；否则不能使用总线控制权。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自举分散式仲裁的控制线数量为</a:t>
            </a:r>
            <a:r>
              <a:rPr lang="en-US" altLang="zh-CN" sz="1400" b="1" dirty="0">
                <a:solidFill>
                  <a:srgbClr val="FF0000"/>
                </a:solidFill>
              </a:rPr>
              <a:t>n+1</a:t>
            </a:r>
            <a:r>
              <a:rPr lang="zh-CN" altLang="en-US" sz="1400" b="1" dirty="0">
                <a:solidFill>
                  <a:srgbClr val="FF0000"/>
                </a:solidFill>
              </a:rPr>
              <a:t>根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SCSI</a:t>
            </a:r>
            <a:r>
              <a:rPr lang="zh-CN" altLang="en-US" sz="1400" b="1" dirty="0"/>
              <a:t>总线采用自举分散式仲裁。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3D3DED"/>
                </a:solidFill>
              </a:rPr>
              <a:t>图中</a:t>
            </a:r>
            <a:r>
              <a:rPr lang="en-US" altLang="zh-CN" sz="1400" b="1" dirty="0">
                <a:solidFill>
                  <a:srgbClr val="3D3DED"/>
                </a:solidFill>
              </a:rPr>
              <a:t>4</a:t>
            </a:r>
            <a:r>
              <a:rPr lang="zh-CN" altLang="en-US" sz="1400" b="1" dirty="0">
                <a:solidFill>
                  <a:srgbClr val="3D3DED"/>
                </a:solidFill>
              </a:rPr>
              <a:t>个主设备的优先级依次是</a:t>
            </a:r>
            <a:r>
              <a:rPr lang="en-US" altLang="zh-CN" sz="1400" b="1" dirty="0">
                <a:solidFill>
                  <a:srgbClr val="3D3DED"/>
                </a:solidFill>
              </a:rPr>
              <a:t>4&gt;3&gt;2&gt;1</a:t>
            </a:r>
            <a:endParaRPr lang="en-US" altLang="zh-CN" sz="1600" b="1" dirty="0">
              <a:solidFill>
                <a:srgbClr val="3D3DED"/>
              </a:solidFill>
            </a:endParaRPr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5B615E-FC14-B935-2E0C-EEBCBBA3D781}"/>
              </a:ext>
            </a:extLst>
          </p:cNvPr>
          <p:cNvGrpSpPr/>
          <p:nvPr/>
        </p:nvGrpSpPr>
        <p:grpSpPr>
          <a:xfrm>
            <a:off x="2411760" y="4935471"/>
            <a:ext cx="4133152" cy="1709400"/>
            <a:chOff x="3203848" y="4935471"/>
            <a:chExt cx="4133152" cy="1709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277836C-7554-8FC3-CAD5-5046E31F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4935471"/>
              <a:ext cx="4133152" cy="134813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6E20D1A-5933-916F-8981-5FB90ECA0BEC}"/>
                </a:ext>
              </a:extLst>
            </p:cNvPr>
            <p:cNvSpPr txBox="1"/>
            <p:nvPr/>
          </p:nvSpPr>
          <p:spPr>
            <a:xfrm>
              <a:off x="4450816" y="6367872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8.14    </a:t>
              </a:r>
              <a:r>
                <a:rPr lang="zh-CN" altLang="en-US" sz="1200" b="1" dirty="0"/>
                <a:t>自举分散式仲裁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57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ECEDD-52BA-4709-B6A3-077E3369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8</a:t>
            </a: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章    总线系统</a:t>
            </a:r>
            <a:endParaRPr lang="zh-CN" altLang="en-US" dirty="0">
              <a:solidFill>
                <a:schemeClr val="tx2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EB6EC2CD-ED79-448C-A492-355A71692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375" y="177281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8.1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总线概述　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8.2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总线传输机制　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8.3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总线结构　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8.4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常用总线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14FFEFC-4FC4-62F4-CF52-428B2E20C4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）并行竞争仲裁</a:t>
            </a:r>
            <a:endParaRPr lang="en-US" altLang="zh-CN" sz="1600" b="1" dirty="0"/>
          </a:p>
          <a:p>
            <a:pPr eaLnBrk="1" hangingPunct="1"/>
            <a:endParaRPr lang="en-US" altLang="zh-CN" sz="1050" b="1" dirty="0"/>
          </a:p>
          <a:p>
            <a:pPr lvl="1" eaLnBrk="1" hangingPunct="1"/>
            <a:r>
              <a:rPr lang="zh-CN" altLang="en-US" sz="1400" b="1" dirty="0">
                <a:solidFill>
                  <a:srgbClr val="FF0000"/>
                </a:solidFill>
              </a:rPr>
              <a:t>并行竞争仲裁</a:t>
            </a:r>
            <a:r>
              <a:rPr lang="zh-CN" altLang="en-US" sz="1400" b="1" dirty="0"/>
              <a:t>不再使用单根的总线请求信号</a:t>
            </a:r>
            <a:r>
              <a:rPr lang="en-US" altLang="zh-CN" sz="1400" b="1" dirty="0" err="1"/>
              <a:t>BR</a:t>
            </a:r>
            <a:r>
              <a:rPr lang="en-US" altLang="zh-CN" sz="1400" b="1" baseline="-25000" dirty="0" err="1"/>
              <a:t>i</a:t>
            </a:r>
            <a:r>
              <a:rPr lang="zh-CN" altLang="en-US" sz="1400" b="1" dirty="0"/>
              <a:t>，而是采用编码的方式表示设备的总线请求信号。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并行竞争仲裁和自举分散式仲裁的原理类似，但所需的连接线更少。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例如，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个主设备如果采用自举分散式仲裁，需要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根总线请求信号</a:t>
            </a:r>
            <a:r>
              <a:rPr lang="en-US" altLang="zh-CN" sz="1400" b="1" dirty="0"/>
              <a:t>BR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BR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/>
              <a:t>；如果采用编码方式，则只需要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根总线请求信号</a:t>
            </a:r>
            <a:r>
              <a:rPr lang="en-US" altLang="zh-CN" sz="1400" b="1" dirty="0"/>
              <a:t>BR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BR</a:t>
            </a:r>
            <a:r>
              <a:rPr lang="en-US" altLang="zh-CN" sz="1400" b="1" baseline="-25000" dirty="0"/>
              <a:t>4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并行竞争仲裁的控制线数量为</a:t>
            </a:r>
            <a:r>
              <a:rPr lang="en-US" altLang="zh-CN" sz="1400" b="1" dirty="0">
                <a:solidFill>
                  <a:srgbClr val="FF0000"/>
                </a:solidFill>
              </a:rPr>
              <a:t>1+[log</a:t>
            </a:r>
            <a:r>
              <a:rPr lang="en-US" altLang="zh-CN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1400" b="1" dirty="0">
                <a:solidFill>
                  <a:srgbClr val="FF0000"/>
                </a:solidFill>
              </a:rPr>
              <a:t>n]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en-US" altLang="zh-CN" sz="1400" b="1" dirty="0" err="1"/>
              <a:t>Furturebus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总线采用并行竞争仲裁。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）冲突检测分散式仲裁</a:t>
            </a:r>
            <a:endParaRPr lang="en-US" altLang="zh-CN" sz="1600" b="1" dirty="0"/>
          </a:p>
          <a:p>
            <a:pPr eaLnBrk="1" hangingPunct="1"/>
            <a:endParaRPr lang="en-US" altLang="zh-CN" sz="1050" b="1" dirty="0"/>
          </a:p>
          <a:p>
            <a:pPr lvl="1" eaLnBrk="1" hangingPunct="1"/>
            <a:r>
              <a:rPr lang="zh-CN" altLang="en-US" sz="1400" b="1" dirty="0">
                <a:solidFill>
                  <a:srgbClr val="FF0000"/>
                </a:solidFill>
              </a:rPr>
              <a:t>冲突检测分散式仲裁</a:t>
            </a:r>
            <a:r>
              <a:rPr lang="zh-CN" altLang="en-US" sz="1400" b="1" dirty="0"/>
              <a:t>中每个设备独立地请求使用总线。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当多个同时申请使用总线的设备发生冲突时，发生冲突的设备停止总线申请，延迟一个时间段后，再重新发出总线请求。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网络协议中的以太网协议采用冲突检测分散式仲裁。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312738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6712"/>
            <a:ext cx="8229600" cy="576064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ea typeface="黑体" panose="02010609060101010101" pitchFamily="49" charset="-122"/>
              </a:rPr>
              <a:t>8.2.4  </a:t>
            </a:r>
            <a:r>
              <a:rPr lang="zh-CN" altLang="en-US" sz="3600" b="1" dirty="0">
                <a:ea typeface="黑体" panose="02010609060101010101" pitchFamily="49" charset="-122"/>
              </a:rPr>
              <a:t>总线定时</a:t>
            </a:r>
            <a:endParaRPr lang="en-US" altLang="zh-CN" sz="3600" b="1" dirty="0"/>
          </a:p>
          <a:p>
            <a:pPr lvl="1" eaLnBrk="1" hangingPunct="1"/>
            <a:endParaRPr lang="en-US" altLang="zh-CN" sz="900" b="1" dirty="0"/>
          </a:p>
          <a:p>
            <a:pPr lvl="1" eaLnBrk="1" hangingPunct="1"/>
            <a:r>
              <a:rPr lang="zh-CN" altLang="en-US" sz="1800" b="1" dirty="0"/>
              <a:t>常见的</a:t>
            </a:r>
            <a:r>
              <a:rPr lang="zh-CN" altLang="en-US" sz="1800" b="1" dirty="0">
                <a:solidFill>
                  <a:srgbClr val="C00000"/>
                </a:solidFill>
              </a:rPr>
              <a:t>总线通信定时方式</a:t>
            </a:r>
            <a:r>
              <a:rPr lang="zh-CN" altLang="en-US" sz="1800" b="1" dirty="0"/>
              <a:t>有同步方式、异步方式、半同步方式和分离事务通信方式等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种。</a:t>
            </a:r>
            <a:endParaRPr lang="en-US" altLang="zh-CN" sz="900" b="1" dirty="0"/>
          </a:p>
          <a:p>
            <a:pPr lvl="1" eaLnBrk="1" hangingPunct="1"/>
            <a:endParaRPr lang="en-US" altLang="zh-CN" sz="900" b="1" dirty="0"/>
          </a:p>
          <a:p>
            <a:pPr lvl="1" eaLnBrk="1" hangingPunct="1"/>
            <a:r>
              <a:rPr lang="en-US" altLang="zh-CN" sz="2400" b="1" dirty="0"/>
              <a:t>1</a:t>
            </a:r>
            <a:r>
              <a:rPr lang="zh-CN" altLang="en-US" sz="2400" b="1" dirty="0"/>
              <a:t>、同步定时</a:t>
            </a:r>
            <a:endParaRPr lang="en-US" altLang="zh-CN" sz="1800" b="1" dirty="0"/>
          </a:p>
          <a:p>
            <a:pPr lvl="1" eaLnBrk="1" hangingPunct="1"/>
            <a:endParaRPr lang="en-US" altLang="zh-CN" sz="900" b="1" dirty="0"/>
          </a:p>
          <a:p>
            <a:pPr lvl="2" eaLnBrk="1" hangingPunct="1"/>
            <a:r>
              <a:rPr lang="zh-CN" altLang="en-US" sz="1600" b="1" dirty="0">
                <a:solidFill>
                  <a:srgbClr val="C00000"/>
                </a:solidFill>
              </a:rPr>
              <a:t>同步定时方式</a:t>
            </a:r>
            <a:r>
              <a:rPr lang="zh-CN" altLang="en-US" sz="1600" b="1" dirty="0"/>
              <a:t>下通信双方均在统一总线时钟控制下进行信息传输。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8.15</a:t>
            </a:r>
            <a:r>
              <a:rPr lang="zh-CN" altLang="en-US" sz="1600" b="1" dirty="0"/>
              <a:t>为同步方式下存储器读操作时序，分为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个阶段：寻址阶段、数据阶段、结束阶段。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8.16</a:t>
            </a:r>
            <a:r>
              <a:rPr lang="zh-CN" altLang="en-US" sz="1600" b="1" dirty="0"/>
              <a:t>为同步方式下存储器写操作时序。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同步定时最大的</a:t>
            </a:r>
            <a:r>
              <a:rPr lang="zh-CN" altLang="en-US" sz="1600" b="1" dirty="0">
                <a:solidFill>
                  <a:srgbClr val="FF0000"/>
                </a:solidFill>
              </a:rPr>
              <a:t>优点</a:t>
            </a:r>
            <a:r>
              <a:rPr lang="zh-CN" altLang="en-US" sz="1600" b="1" dirty="0"/>
              <a:t>是主、从设备协调简单，传输速率高；</a:t>
            </a:r>
            <a:r>
              <a:rPr lang="zh-CN" altLang="en-US" sz="1600" b="1" dirty="0">
                <a:solidFill>
                  <a:srgbClr val="FF0000"/>
                </a:solidFill>
              </a:rPr>
              <a:t>缺点</a:t>
            </a:r>
            <a:r>
              <a:rPr lang="zh-CN" altLang="en-US" sz="1600" b="1" dirty="0"/>
              <a:t>是同步时钟频率取决于总线上最慢的设备，总线不能太长，可靠性不高。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同步定时适合于总线长度短、设备速度相近且传输可靠性高的应用场合，如直接与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相连的系统总线。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900" b="1" dirty="0"/>
          </a:p>
        </p:txBody>
      </p:sp>
    </p:spTree>
    <p:extLst>
      <p:ext uri="{BB962C8B-B14F-4D97-AF65-F5344CB8AC3E}">
        <p14:creationId xmlns:p14="http://schemas.microsoft.com/office/powerpoint/2010/main" val="167759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0FC71-7B3E-45D7-9673-A880EC64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pPr algn="l"/>
            <a:br>
              <a:rPr lang="en-US" altLang="zh-CN" sz="3600" b="1" dirty="0">
                <a:ea typeface="黑体" panose="02010609060101010101" pitchFamily="49" charset="-122"/>
              </a:rPr>
            </a:br>
            <a:r>
              <a:rPr lang="en-US" altLang="zh-CN" sz="3600" b="1" dirty="0">
                <a:ea typeface="黑体" panose="02010609060101010101" pitchFamily="49" charset="-122"/>
              </a:rPr>
              <a:t>8.2.4  </a:t>
            </a:r>
            <a:r>
              <a:rPr lang="zh-CN" altLang="en-US" sz="3600" b="1" dirty="0">
                <a:ea typeface="黑体" panose="02010609060101010101" pitchFamily="49" charset="-122"/>
              </a:rPr>
              <a:t>总线定时</a:t>
            </a:r>
            <a:br>
              <a:rPr lang="en-US" altLang="zh-CN" sz="3600" b="1" dirty="0"/>
            </a:br>
            <a:endParaRPr lang="zh-CN" altLang="en-US" sz="36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FD4600-4F96-4E9B-88C2-913E4A012B4F}"/>
              </a:ext>
            </a:extLst>
          </p:cNvPr>
          <p:cNvGrpSpPr/>
          <p:nvPr/>
        </p:nvGrpSpPr>
        <p:grpSpPr>
          <a:xfrm>
            <a:off x="708781" y="1456215"/>
            <a:ext cx="3642043" cy="2537907"/>
            <a:chOff x="1779912" y="4994419"/>
            <a:chExt cx="2719003" cy="18802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7CBD07-363B-42EF-A0D4-8BF74EAD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912" y="4994419"/>
              <a:ext cx="2680520" cy="151921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DF2023D-40A2-4FAF-B7FA-E0229FD3DFEE}"/>
                </a:ext>
              </a:extLst>
            </p:cNvPr>
            <p:cNvSpPr txBox="1"/>
            <p:nvPr/>
          </p:nvSpPr>
          <p:spPr>
            <a:xfrm>
              <a:off x="2031233" y="6669438"/>
              <a:ext cx="2467682" cy="20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8.15    </a:t>
              </a:r>
              <a:r>
                <a:rPr lang="zh-CN" altLang="en-US" sz="1200" b="1" dirty="0"/>
                <a:t>同步方式下存储器读操作时序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E5F7F8-7AAE-49D9-AF13-EA963AE1BEA2}"/>
              </a:ext>
            </a:extLst>
          </p:cNvPr>
          <p:cNvGrpSpPr/>
          <p:nvPr/>
        </p:nvGrpSpPr>
        <p:grpSpPr>
          <a:xfrm>
            <a:off x="812643" y="4115216"/>
            <a:ext cx="4066146" cy="2363191"/>
            <a:chOff x="5292080" y="4968290"/>
            <a:chExt cx="3035621" cy="19129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AF505F5-7FE5-493A-885D-A83374736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4968290"/>
              <a:ext cx="2664296" cy="153796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83CCD7E-C304-453C-AC04-E280A91E0FF1}"/>
                </a:ext>
              </a:extLst>
            </p:cNvPr>
            <p:cNvSpPr txBox="1"/>
            <p:nvPr/>
          </p:nvSpPr>
          <p:spPr>
            <a:xfrm>
              <a:off x="5570215" y="6604283"/>
              <a:ext cx="2757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8.16    </a:t>
              </a:r>
              <a:r>
                <a:rPr lang="zh-CN" altLang="en-US" sz="1200" b="1" dirty="0"/>
                <a:t>同步方式下存储器写操作时序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681E59B-FB2A-4A37-BDFA-56E703F4D937}"/>
              </a:ext>
            </a:extLst>
          </p:cNvPr>
          <p:cNvSpPr txBox="1"/>
          <p:nvPr/>
        </p:nvSpPr>
        <p:spPr>
          <a:xfrm>
            <a:off x="4898432" y="1500303"/>
            <a:ext cx="36536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寻址阶段</a:t>
            </a:r>
            <a:r>
              <a:rPr lang="zh-CN" altLang="en-US" sz="1600" dirty="0"/>
              <a:t>：主设备（</a:t>
            </a:r>
            <a:r>
              <a:rPr lang="en-US" altLang="zh-CN" sz="1600" dirty="0"/>
              <a:t>CPU</a:t>
            </a:r>
            <a:r>
              <a:rPr lang="zh-CN" altLang="en-US" sz="1600" dirty="0"/>
              <a:t>）第一个时钟周期内将地址（</a:t>
            </a:r>
            <a:r>
              <a:rPr lang="en-US" altLang="zh-CN" sz="1600" dirty="0"/>
              <a:t>MEM</a:t>
            </a:r>
            <a:r>
              <a:rPr lang="zh-CN" altLang="en-US" sz="1600" dirty="0"/>
              <a:t>）送上</a:t>
            </a:r>
            <a:r>
              <a:rPr lang="en-US" altLang="zh-CN" sz="1600" dirty="0"/>
              <a:t>AB</a:t>
            </a:r>
            <a:r>
              <a:rPr lang="zh-CN" altLang="en-US" sz="1600" dirty="0"/>
              <a:t>，同时设置相关状态线，表明地址有效；读命令送上</a:t>
            </a:r>
            <a:r>
              <a:rPr lang="en-US" altLang="zh-CN" sz="1600" dirty="0"/>
              <a:t>CB</a:t>
            </a:r>
            <a:r>
              <a:rPr lang="zh-CN" altLang="en-US" sz="1600" dirty="0"/>
              <a:t>，等待数据出现在</a:t>
            </a:r>
            <a:r>
              <a:rPr lang="en-US" altLang="zh-CN" sz="1600" dirty="0"/>
              <a:t>DB</a:t>
            </a:r>
            <a:r>
              <a:rPr lang="zh-CN" altLang="en-US" sz="1600" dirty="0"/>
              <a:t>（</a:t>
            </a:r>
            <a:r>
              <a:rPr lang="zh-CN" altLang="en-US" sz="1600" dirty="0">
                <a:highlight>
                  <a:srgbClr val="FFFF00"/>
                </a:highlight>
              </a:rPr>
              <a:t>时间固定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C00000"/>
                </a:solidFill>
              </a:rPr>
              <a:t>数据阶段</a:t>
            </a:r>
            <a:r>
              <a:rPr lang="zh-CN" altLang="en-US" sz="1600" dirty="0"/>
              <a:t>：从设备根据状态线和地址与自己地址匹配，之后开始准备数据，在一个存储周期后，将</a:t>
            </a:r>
            <a:r>
              <a:rPr lang="en-US" altLang="zh-CN" sz="1600" dirty="0"/>
              <a:t>data</a:t>
            </a:r>
            <a:r>
              <a:rPr lang="zh-CN" altLang="en-US" sz="1600" dirty="0"/>
              <a:t>送上</a:t>
            </a:r>
            <a:r>
              <a:rPr lang="en-US" altLang="zh-CN" sz="1600" dirty="0"/>
              <a:t>DB</a:t>
            </a:r>
            <a:r>
              <a:rPr lang="zh-CN" altLang="en-US" sz="1600" dirty="0"/>
              <a:t>；主设备也在此时间段后拿走</a:t>
            </a:r>
            <a:r>
              <a:rPr lang="en-US" altLang="zh-CN" sz="1600" dirty="0"/>
              <a:t>data.</a:t>
            </a:r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C00000"/>
                </a:solidFill>
              </a:rPr>
              <a:t>结束阶段</a:t>
            </a:r>
            <a:r>
              <a:rPr lang="zh-CN" altLang="en-US" sz="1600" dirty="0"/>
              <a:t>：主设备撤销所有信号，从设备撤销数据，</a:t>
            </a:r>
            <a:r>
              <a:rPr lang="en-US" altLang="zh-CN" sz="1600" dirty="0"/>
              <a:t>BS=0</a:t>
            </a:r>
            <a:r>
              <a:rPr lang="zh-CN" altLang="en-US" sz="1600" dirty="0"/>
              <a:t>，让出总线使用权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913BBEA-437A-46C4-9BB4-2E817A692E02}"/>
              </a:ext>
            </a:extLst>
          </p:cNvPr>
          <p:cNvSpPr/>
          <p:nvPr/>
        </p:nvSpPr>
        <p:spPr>
          <a:xfrm>
            <a:off x="4296046" y="379593"/>
            <a:ext cx="2076154" cy="780322"/>
          </a:xfrm>
          <a:prstGeom prst="wedgeRoundRectCallout">
            <a:avLst>
              <a:gd name="adj1" fmla="val -123261"/>
              <a:gd name="adj2" fmla="val 2563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i="1" dirty="0">
                <a:solidFill>
                  <a:srgbClr val="3D3DED"/>
                </a:solidFill>
              </a:rPr>
              <a:t>对于</a:t>
            </a:r>
            <a:r>
              <a:rPr lang="en-US" altLang="zh-CN" sz="1400" b="1" i="1" dirty="0">
                <a:solidFill>
                  <a:srgbClr val="3D3DED"/>
                </a:solidFill>
              </a:rPr>
              <a:t>mem</a:t>
            </a:r>
            <a:r>
              <a:rPr lang="zh-CN" altLang="en-US" sz="1400" b="1" i="1" dirty="0">
                <a:solidFill>
                  <a:srgbClr val="3D3DED"/>
                </a:solidFill>
              </a:rPr>
              <a:t>而言，就是一个存储周期（读周期）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26E17872-D43D-4C72-91A6-CE8AA1848898}"/>
              </a:ext>
            </a:extLst>
          </p:cNvPr>
          <p:cNvSpPr/>
          <p:nvPr/>
        </p:nvSpPr>
        <p:spPr>
          <a:xfrm>
            <a:off x="4878788" y="5040656"/>
            <a:ext cx="2285499" cy="692600"/>
          </a:xfrm>
          <a:prstGeom prst="wedgeRoundRectCallout">
            <a:avLst>
              <a:gd name="adj1" fmla="val -105621"/>
              <a:gd name="adj2" fmla="val 579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i="1" dirty="0">
                <a:solidFill>
                  <a:srgbClr val="3D3DED"/>
                </a:solidFill>
              </a:rPr>
              <a:t>对于</a:t>
            </a:r>
            <a:r>
              <a:rPr lang="en-US" altLang="zh-CN" sz="1400" b="1" i="1" dirty="0">
                <a:solidFill>
                  <a:srgbClr val="3D3DED"/>
                </a:solidFill>
              </a:rPr>
              <a:t>mem</a:t>
            </a:r>
            <a:r>
              <a:rPr lang="zh-CN" altLang="en-US" sz="1400" b="1" i="1" dirty="0">
                <a:solidFill>
                  <a:srgbClr val="3D3DED"/>
                </a:solidFill>
              </a:rPr>
              <a:t>而言，在写命令有效期间，完成</a:t>
            </a:r>
            <a:r>
              <a:rPr lang="en-US" altLang="zh-CN" sz="1400" b="1" i="1" dirty="0">
                <a:solidFill>
                  <a:srgbClr val="3D3DED"/>
                </a:solidFill>
              </a:rPr>
              <a:t>data</a:t>
            </a:r>
            <a:r>
              <a:rPr lang="zh-CN" altLang="en-US" sz="1400" b="1" i="1" dirty="0">
                <a:solidFill>
                  <a:srgbClr val="3D3DED"/>
                </a:solidFill>
              </a:rPr>
              <a:t>的写入（写周期）</a:t>
            </a:r>
          </a:p>
        </p:txBody>
      </p:sp>
    </p:spTree>
    <p:extLst>
      <p:ext uri="{BB962C8B-B14F-4D97-AF65-F5344CB8AC3E}">
        <p14:creationId xmlns:p14="http://schemas.microsoft.com/office/powerpoint/2010/main" val="4134619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8.4  </a:t>
            </a:r>
            <a:r>
              <a:rPr lang="zh-CN" altLang="en-US" sz="1600" b="1" dirty="0"/>
              <a:t>假定某总线的时钟频率为</a:t>
            </a:r>
            <a:r>
              <a:rPr lang="en-US" altLang="zh-CN" sz="1600" b="1" dirty="0"/>
              <a:t>1GHz</a:t>
            </a:r>
            <a:r>
              <a:rPr lang="zh-CN" altLang="en-US" sz="1600" b="1" dirty="0"/>
              <a:t>，每次总线传输需要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个时钟周期，总线的数据总线宽度为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位，存储器的存储周期为两个时钟周期，求同步方式下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从该存储器中读一个存储字时总线的</a:t>
            </a:r>
            <a:r>
              <a:rPr lang="zh-CN" altLang="en-US" sz="1600" b="1" dirty="0">
                <a:solidFill>
                  <a:srgbClr val="FF0000"/>
                </a:solidFill>
              </a:rPr>
              <a:t>数据传输率</a:t>
            </a:r>
            <a:r>
              <a:rPr lang="zh-CN" altLang="en-US" sz="1600" b="1" dirty="0"/>
              <a:t>为多少？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总线时钟周期</a:t>
            </a:r>
            <a:r>
              <a:rPr lang="en-US" altLang="zh-CN" sz="1600" b="1" dirty="0"/>
              <a:t>=1/1GHz=1ns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同步方式下存储器读操作所需要的时间：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寻址阶段：需要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个时钟周期，</a:t>
            </a:r>
            <a:r>
              <a:rPr lang="en-US" altLang="zh-CN" sz="1400" b="1" dirty="0"/>
              <a:t>1ns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存储器读数据并传输到数据总线：需要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个存储周期，即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个时钟周期，</a:t>
            </a:r>
            <a:r>
              <a:rPr lang="en-US" altLang="zh-CN" sz="1400" b="1" dirty="0"/>
              <a:t>2ns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CPU</a:t>
            </a:r>
            <a:r>
              <a:rPr lang="zh-CN" altLang="en-US" sz="1400" b="1" dirty="0"/>
              <a:t>从数据总线取走数据：需要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个总线周期，即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个时钟周期（每次总线传输需要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个时钟周期），</a:t>
            </a:r>
            <a:r>
              <a:rPr lang="en-US" altLang="zh-CN" sz="1400" b="1" dirty="0"/>
              <a:t>1ns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总时间</a:t>
            </a:r>
            <a:r>
              <a:rPr lang="en-US" altLang="zh-CN" sz="1600" b="1" dirty="0"/>
              <a:t>=1ns+2ns+1ns=4ns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数据传输率</a:t>
            </a:r>
            <a:r>
              <a:rPr lang="en-US" altLang="zh-CN" sz="1600" b="1" dirty="0"/>
              <a:t>=64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/4ns=8B/4ns=2GB/s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2053928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03237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400" b="1" dirty="0"/>
              <a:t>2</a:t>
            </a:r>
            <a:r>
              <a:rPr lang="zh-CN" altLang="en-US" sz="2400" b="1" dirty="0"/>
              <a:t>、异步定时</a:t>
            </a:r>
            <a:endParaRPr lang="en-US" altLang="zh-CN" sz="1800" b="1" dirty="0"/>
          </a:p>
          <a:p>
            <a:pPr lvl="1" eaLnBrk="1" hangingPunct="1"/>
            <a:endParaRPr lang="en-US" altLang="zh-CN" sz="900" b="1" dirty="0"/>
          </a:p>
          <a:p>
            <a:pPr lvl="2" eaLnBrk="1" hangingPunct="1"/>
            <a:r>
              <a:rPr lang="zh-CN" altLang="en-US" sz="1600" b="1" dirty="0">
                <a:solidFill>
                  <a:srgbClr val="FF0000"/>
                </a:solidFill>
              </a:rPr>
              <a:t>异步定时方式</a:t>
            </a:r>
            <a:r>
              <a:rPr lang="zh-CN" altLang="en-US" sz="1600" b="1" dirty="0"/>
              <a:t>不需要统一时钟信号，主、从设备之间通过握手协议进行异步通信。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异步实时方式使得高速设备可以和慢速设备通信，有效规避了同步定时中的时钟偏移问题，总线传输距离更长。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8.17</a:t>
            </a:r>
            <a:r>
              <a:rPr lang="zh-CN" altLang="en-US" sz="1600" b="1" dirty="0"/>
              <a:t>为异步方式下存储器读操作时序；应答信号</a:t>
            </a:r>
            <a:r>
              <a:rPr lang="en-US" altLang="zh-CN" sz="1600" b="1" dirty="0">
                <a:solidFill>
                  <a:srgbClr val="3D3DED"/>
                </a:solidFill>
              </a:rPr>
              <a:t>ACK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acknowledge</a:t>
            </a:r>
            <a:r>
              <a:rPr lang="zh-CN" altLang="en-US" sz="1600" b="1" dirty="0"/>
              <a:t>，确认）。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8.18</a:t>
            </a:r>
            <a:r>
              <a:rPr lang="zh-CN" altLang="en-US" sz="1600" b="1" dirty="0"/>
              <a:t>为异步方式下存储器写操作时序。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2" eaLnBrk="1" hangingPunct="1"/>
            <a:endParaRPr lang="en-US" altLang="zh-CN" sz="2800" b="1" dirty="0"/>
          </a:p>
          <a:p>
            <a:pPr lvl="2" eaLnBrk="1" hangingPunct="1"/>
            <a:endParaRPr lang="en-US" altLang="zh-CN" sz="900" b="1" dirty="0"/>
          </a:p>
        </p:txBody>
      </p:sp>
    </p:spTree>
    <p:extLst>
      <p:ext uri="{BB962C8B-B14F-4D97-AF65-F5344CB8AC3E}">
        <p14:creationId xmlns:p14="http://schemas.microsoft.com/office/powerpoint/2010/main" val="239267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22247F7-F2ED-4767-8A49-13A14864FAAB}"/>
              </a:ext>
            </a:extLst>
          </p:cNvPr>
          <p:cNvGrpSpPr/>
          <p:nvPr/>
        </p:nvGrpSpPr>
        <p:grpSpPr>
          <a:xfrm>
            <a:off x="521679" y="554189"/>
            <a:ext cx="3924671" cy="2399845"/>
            <a:chOff x="251519" y="3998440"/>
            <a:chExt cx="3924671" cy="239984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6EAE53F-4AE5-4240-B891-1258CD6AE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251519" y="3998440"/>
              <a:ext cx="3924671" cy="187883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3F8D3F-AA03-4790-80C5-909E0C51F99D}"/>
                </a:ext>
              </a:extLst>
            </p:cNvPr>
            <p:cNvSpPr txBox="1"/>
            <p:nvPr/>
          </p:nvSpPr>
          <p:spPr>
            <a:xfrm>
              <a:off x="755576" y="6121286"/>
              <a:ext cx="2757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8.17    </a:t>
              </a:r>
              <a:r>
                <a:rPr lang="zh-CN" altLang="en-US" sz="1200" b="1" dirty="0"/>
                <a:t>异步方式下存储器读操作时序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A0770C-281A-4331-B714-76F23D860AAC}"/>
              </a:ext>
            </a:extLst>
          </p:cNvPr>
          <p:cNvGrpSpPr/>
          <p:nvPr/>
        </p:nvGrpSpPr>
        <p:grpSpPr>
          <a:xfrm>
            <a:off x="444606" y="3752516"/>
            <a:ext cx="3919745" cy="2409265"/>
            <a:chOff x="4767055" y="3998440"/>
            <a:chExt cx="3919745" cy="240926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7C472FA-B2B0-4353-BD6C-2117F793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7055" y="3998440"/>
              <a:ext cx="3919745" cy="195084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78FA1B-837B-4ADF-94F1-0CA5F52B14A0}"/>
                </a:ext>
              </a:extLst>
            </p:cNvPr>
            <p:cNvSpPr txBox="1"/>
            <p:nvPr/>
          </p:nvSpPr>
          <p:spPr>
            <a:xfrm>
              <a:off x="5220072" y="6130706"/>
              <a:ext cx="2757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8.18    </a:t>
              </a:r>
              <a:r>
                <a:rPr lang="zh-CN" altLang="en-US" sz="1200" b="1" dirty="0"/>
                <a:t>异步方式下存储器写操作时序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542F247-386A-4DEB-BD9F-9DCCCC885558}"/>
              </a:ext>
            </a:extLst>
          </p:cNvPr>
          <p:cNvSpPr txBox="1"/>
          <p:nvPr/>
        </p:nvSpPr>
        <p:spPr>
          <a:xfrm>
            <a:off x="4788024" y="554189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寻址阶段</a:t>
            </a:r>
            <a:r>
              <a:rPr lang="zh-CN" altLang="en-US" sz="1600" dirty="0"/>
              <a:t>：</a:t>
            </a:r>
            <a:r>
              <a:rPr lang="en-US" altLang="zh-CN" sz="1600" dirty="0"/>
              <a:t>CPU</a:t>
            </a:r>
            <a:r>
              <a:rPr lang="zh-CN" altLang="en-US" sz="1600" dirty="0"/>
              <a:t>发送地址状态和读命令，等待从设备（</a:t>
            </a:r>
            <a:r>
              <a:rPr lang="en-US" altLang="zh-CN" sz="1600" dirty="0"/>
              <a:t>MEM</a:t>
            </a:r>
            <a:r>
              <a:rPr lang="zh-CN" altLang="en-US" sz="1600" dirty="0"/>
              <a:t>）的</a:t>
            </a:r>
            <a:r>
              <a:rPr lang="en-US" altLang="zh-CN" sz="1600" dirty="0"/>
              <a:t>ACK</a:t>
            </a:r>
            <a:r>
              <a:rPr lang="zh-CN" altLang="en-US" sz="1600" dirty="0"/>
              <a:t>信号；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C00000"/>
                </a:solidFill>
              </a:rPr>
              <a:t>数据阶段</a:t>
            </a:r>
            <a:r>
              <a:rPr lang="zh-CN" altLang="en-US" sz="1600" dirty="0"/>
              <a:t>：</a:t>
            </a:r>
            <a:r>
              <a:rPr lang="en-US" altLang="zh-CN" sz="1600" dirty="0"/>
              <a:t>MEM</a:t>
            </a:r>
            <a:r>
              <a:rPr lang="zh-CN" altLang="en-US" sz="1600" dirty="0"/>
              <a:t>识别地址并匹配，准备好</a:t>
            </a:r>
            <a:r>
              <a:rPr lang="en-US" altLang="zh-CN" sz="1600" dirty="0"/>
              <a:t>data</a:t>
            </a:r>
            <a:r>
              <a:rPr lang="zh-CN" altLang="en-US" sz="1600" dirty="0"/>
              <a:t>，送上</a:t>
            </a:r>
            <a:r>
              <a:rPr lang="en-US" altLang="zh-CN" sz="1600" dirty="0"/>
              <a:t>DB</a:t>
            </a:r>
            <a:r>
              <a:rPr lang="zh-CN" altLang="en-US" sz="1600" dirty="0"/>
              <a:t>，同时向</a:t>
            </a:r>
            <a:r>
              <a:rPr lang="en-US" altLang="zh-CN" sz="1600" dirty="0"/>
              <a:t>CPU</a:t>
            </a:r>
            <a:r>
              <a:rPr lang="zh-CN" altLang="en-US" sz="1600" dirty="0"/>
              <a:t>发出</a:t>
            </a:r>
            <a:r>
              <a:rPr lang="en-US" altLang="zh-CN" sz="1600" dirty="0"/>
              <a:t>ACK</a:t>
            </a:r>
            <a:r>
              <a:rPr lang="zh-CN" altLang="en-US" sz="1600" dirty="0"/>
              <a:t>，</a:t>
            </a:r>
            <a:r>
              <a:rPr lang="en-US" altLang="zh-CN" sz="1600" dirty="0"/>
              <a:t>CPU</a:t>
            </a:r>
            <a:r>
              <a:rPr lang="zh-CN" altLang="en-US" sz="1600" dirty="0"/>
              <a:t>收到后从</a:t>
            </a:r>
            <a:r>
              <a:rPr lang="en-US" altLang="zh-CN" sz="1600" dirty="0"/>
              <a:t>DB</a:t>
            </a:r>
            <a:r>
              <a:rPr lang="zh-CN" altLang="en-US" sz="1600" dirty="0"/>
              <a:t>取走</a:t>
            </a:r>
            <a:r>
              <a:rPr lang="en-US" altLang="zh-CN" sz="1600" dirty="0"/>
              <a:t>data.</a:t>
            </a:r>
          </a:p>
          <a:p>
            <a:endParaRPr lang="en-US" altLang="zh-CN" sz="1600" dirty="0"/>
          </a:p>
          <a:p>
            <a:r>
              <a:rPr lang="zh-CN" altLang="en-US" sz="1600" b="1" dirty="0">
                <a:solidFill>
                  <a:srgbClr val="C00000"/>
                </a:solidFill>
              </a:rPr>
              <a:t>结束阶段</a:t>
            </a:r>
            <a:r>
              <a:rPr lang="zh-CN" altLang="en-US" sz="1600" dirty="0"/>
              <a:t>：</a:t>
            </a:r>
            <a:r>
              <a:rPr lang="en-US" altLang="zh-CN" sz="1600" dirty="0"/>
              <a:t>CPU</a:t>
            </a:r>
            <a:r>
              <a:rPr lang="zh-CN" altLang="en-US" sz="1600" dirty="0"/>
              <a:t>撤销信号，</a:t>
            </a:r>
            <a:r>
              <a:rPr lang="en-US" altLang="zh-CN" sz="1600" dirty="0"/>
              <a:t>MEM</a:t>
            </a:r>
            <a:r>
              <a:rPr lang="zh-CN" altLang="en-US" sz="1600" dirty="0"/>
              <a:t>撤销</a:t>
            </a:r>
            <a:r>
              <a:rPr lang="en-US" altLang="zh-CN" sz="1600" dirty="0"/>
              <a:t>data</a:t>
            </a:r>
            <a:r>
              <a:rPr lang="zh-CN" altLang="en-US" sz="1600" dirty="0"/>
              <a:t>和</a:t>
            </a:r>
            <a:r>
              <a:rPr lang="en-US" altLang="zh-CN" sz="1600" dirty="0"/>
              <a:t>ACK</a:t>
            </a:r>
            <a:r>
              <a:rPr lang="zh-CN" altLang="en-US" sz="1600" dirty="0"/>
              <a:t>等信号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9848A8F-72F0-4ECA-8383-F0FAB5E62E64}"/>
              </a:ext>
            </a:extLst>
          </p:cNvPr>
          <p:cNvSpPr/>
          <p:nvPr/>
        </p:nvSpPr>
        <p:spPr>
          <a:xfrm>
            <a:off x="5292080" y="2954034"/>
            <a:ext cx="3168352" cy="1041454"/>
          </a:xfrm>
          <a:prstGeom prst="wedgeRoundRectCallout">
            <a:avLst>
              <a:gd name="adj1" fmla="val -103801"/>
              <a:gd name="adj2" fmla="val -1028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i="1" dirty="0">
                <a:solidFill>
                  <a:srgbClr val="C00000"/>
                </a:solidFill>
              </a:rPr>
              <a:t>Read </a:t>
            </a:r>
            <a:r>
              <a:rPr lang="zh-CN" altLang="en-US" sz="1400" b="1" i="1" dirty="0">
                <a:solidFill>
                  <a:srgbClr val="C00000"/>
                </a:solidFill>
              </a:rPr>
              <a:t>生效后，</a:t>
            </a:r>
            <a:r>
              <a:rPr lang="en-US" altLang="zh-CN" sz="1400" b="1" i="1" dirty="0">
                <a:solidFill>
                  <a:srgbClr val="C00000"/>
                </a:solidFill>
              </a:rPr>
              <a:t>mem</a:t>
            </a:r>
            <a:r>
              <a:rPr lang="zh-CN" altLang="en-US" sz="1400" b="1" i="1" dirty="0">
                <a:solidFill>
                  <a:srgbClr val="C00000"/>
                </a:solidFill>
              </a:rPr>
              <a:t>准备数据，并将之送入</a:t>
            </a:r>
            <a:r>
              <a:rPr lang="en-US" altLang="zh-CN" sz="1400" b="1" i="1" dirty="0">
                <a:solidFill>
                  <a:srgbClr val="C00000"/>
                </a:solidFill>
              </a:rPr>
              <a:t>DB</a:t>
            </a:r>
            <a:r>
              <a:rPr lang="zh-CN" altLang="en-US" sz="1400" b="1" i="1" dirty="0">
                <a:solidFill>
                  <a:srgbClr val="C00000"/>
                </a:solidFill>
              </a:rPr>
              <a:t>，同时触发</a:t>
            </a:r>
            <a:r>
              <a:rPr lang="en-US" altLang="zh-CN" sz="1400" b="1" i="1" dirty="0">
                <a:solidFill>
                  <a:srgbClr val="C00000"/>
                </a:solidFill>
              </a:rPr>
              <a:t>ACK</a:t>
            </a:r>
            <a:r>
              <a:rPr lang="zh-CN" altLang="en-US" sz="1400" b="1" i="1" dirty="0">
                <a:solidFill>
                  <a:srgbClr val="C00000"/>
                </a:solidFill>
              </a:rPr>
              <a:t>生效</a:t>
            </a:r>
            <a:endParaRPr lang="en-US" altLang="zh-CN" sz="1400" b="1" i="1" dirty="0">
              <a:solidFill>
                <a:srgbClr val="C00000"/>
              </a:solidFill>
            </a:endParaRPr>
          </a:p>
          <a:p>
            <a:pPr algn="ctr"/>
            <a:r>
              <a:rPr lang="en-US" altLang="zh-CN" sz="1400" b="1" i="1" dirty="0">
                <a:solidFill>
                  <a:srgbClr val="C00000"/>
                </a:solidFill>
              </a:rPr>
              <a:t>Read</a:t>
            </a:r>
            <a:r>
              <a:rPr lang="zh-CN" altLang="en-US" sz="1400" b="1" i="1" dirty="0">
                <a:solidFill>
                  <a:srgbClr val="C00000"/>
                </a:solidFill>
              </a:rPr>
              <a:t>失效后，触发数据失效和</a:t>
            </a:r>
            <a:r>
              <a:rPr lang="en-US" altLang="zh-CN" sz="1400" b="1" i="1" dirty="0">
                <a:solidFill>
                  <a:srgbClr val="C00000"/>
                </a:solidFill>
              </a:rPr>
              <a:t>ACK</a:t>
            </a:r>
            <a:r>
              <a:rPr lang="zh-CN" altLang="en-US" sz="1400" b="1" i="1" dirty="0">
                <a:solidFill>
                  <a:srgbClr val="C00000"/>
                </a:solidFill>
              </a:rPr>
              <a:t>的撤销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86F9D783-A0CC-4A93-9B4A-78B98B21F568}"/>
              </a:ext>
            </a:extLst>
          </p:cNvPr>
          <p:cNvSpPr/>
          <p:nvPr/>
        </p:nvSpPr>
        <p:spPr>
          <a:xfrm>
            <a:off x="5293428" y="4207209"/>
            <a:ext cx="3168352" cy="1041454"/>
          </a:xfrm>
          <a:prstGeom prst="wedgeRoundRectCallout">
            <a:avLst>
              <a:gd name="adj1" fmla="val -103218"/>
              <a:gd name="adj2" fmla="val 647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i="1" dirty="0">
                <a:solidFill>
                  <a:srgbClr val="C00000"/>
                </a:solidFill>
              </a:rPr>
              <a:t>主设备撤销信号要等待从设备写操作完成，并反馈信号给</a:t>
            </a:r>
            <a:r>
              <a:rPr lang="en-US" altLang="zh-CN" sz="1400" b="1" i="1" dirty="0">
                <a:solidFill>
                  <a:srgbClr val="C00000"/>
                </a:solidFill>
              </a:rPr>
              <a:t>CPU</a:t>
            </a:r>
            <a:endParaRPr lang="zh-CN" altLang="en-US" sz="1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50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根据异步定时中请求信号</a:t>
            </a:r>
            <a:r>
              <a:rPr lang="en-US" altLang="zh-CN" sz="1800" b="1" dirty="0"/>
              <a:t>REQ</a:t>
            </a:r>
            <a:r>
              <a:rPr lang="zh-CN" altLang="en-US" sz="1800" b="1" dirty="0"/>
              <a:t>与应答信号</a:t>
            </a:r>
            <a:r>
              <a:rPr lang="en-US" altLang="zh-CN" sz="1800" b="1" dirty="0"/>
              <a:t>ACK</a:t>
            </a:r>
            <a:r>
              <a:rPr lang="zh-CN" altLang="en-US" sz="1800" b="1" dirty="0"/>
              <a:t>的建立和撤销是否相互依赖，异步定时可分为非互锁、半互锁、全互锁等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种方式（图</a:t>
            </a:r>
            <a:r>
              <a:rPr lang="en-US" altLang="zh-CN" sz="1800" b="1" dirty="0"/>
              <a:t>8.19</a:t>
            </a:r>
            <a:r>
              <a:rPr lang="zh-CN" altLang="en-US" sz="1800" b="1" dirty="0"/>
              <a:t>）：</a:t>
            </a:r>
            <a:endParaRPr lang="en-US" altLang="zh-CN" sz="1800" b="1" dirty="0"/>
          </a:p>
          <a:p>
            <a:pPr lvl="1" eaLnBrk="1" hangingPunct="1"/>
            <a:endParaRPr lang="en-US" altLang="zh-CN" sz="10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非互锁方式</a:t>
            </a:r>
            <a:r>
              <a:rPr lang="zh-CN" altLang="en-US" sz="1600" b="1" dirty="0"/>
              <a:t>：主设备发出请求信号</a:t>
            </a:r>
            <a:r>
              <a:rPr lang="en-US" altLang="zh-CN" sz="1600" b="1" dirty="0"/>
              <a:t>REQ</a:t>
            </a:r>
            <a:r>
              <a:rPr lang="zh-CN" altLang="en-US" sz="1600" b="1" dirty="0"/>
              <a:t>，从设备收到后会进行响应，完成请求后给出应答信号</a:t>
            </a:r>
            <a:r>
              <a:rPr lang="en-US" altLang="zh-CN" sz="1600" b="1" dirty="0"/>
              <a:t>ACK</a:t>
            </a:r>
            <a:r>
              <a:rPr lang="zh-CN" altLang="en-US" sz="1600" b="1" dirty="0"/>
              <a:t>，一段时间后，主、从设备分别撤销请求信号</a:t>
            </a:r>
            <a:r>
              <a:rPr lang="en-US" altLang="zh-CN" sz="1600" b="1" dirty="0"/>
              <a:t>REQ</a:t>
            </a:r>
            <a:r>
              <a:rPr lang="zh-CN" altLang="en-US" sz="1600" b="1" dirty="0"/>
              <a:t>和应答信号</a:t>
            </a:r>
            <a:r>
              <a:rPr lang="en-US" altLang="zh-CN" sz="1600" b="1" dirty="0"/>
              <a:t>ACK</a:t>
            </a:r>
            <a:r>
              <a:rPr lang="zh-CN" altLang="en-US" sz="1600" b="1" dirty="0"/>
              <a:t>；</a:t>
            </a:r>
            <a:r>
              <a:rPr lang="zh-CN" altLang="en-US" sz="1600" b="1" dirty="0">
                <a:highlight>
                  <a:srgbClr val="FFFF00"/>
                </a:highlight>
              </a:rPr>
              <a:t>该方式只有一次握手</a:t>
            </a:r>
            <a:r>
              <a:rPr lang="zh-CN" altLang="en-US" sz="1600" b="1" dirty="0"/>
              <a:t>（图中的一个箭头）。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半互锁方式</a:t>
            </a:r>
            <a:r>
              <a:rPr lang="zh-CN" altLang="en-US" sz="1600" b="1" dirty="0"/>
              <a:t>：主设备请求信号</a:t>
            </a:r>
            <a:r>
              <a:rPr lang="en-US" altLang="zh-CN" sz="1600" b="1" dirty="0"/>
              <a:t>REQ</a:t>
            </a:r>
            <a:r>
              <a:rPr lang="zh-CN" altLang="en-US" sz="1600" b="1" dirty="0"/>
              <a:t>的撤销依赖于从设备应答信号</a:t>
            </a:r>
            <a:r>
              <a:rPr lang="en-US" altLang="zh-CN" sz="1600" b="1" dirty="0"/>
              <a:t>ACK</a:t>
            </a:r>
            <a:r>
              <a:rPr lang="zh-CN" altLang="en-US" sz="1600" b="1" dirty="0"/>
              <a:t>的建立，</a:t>
            </a:r>
            <a:r>
              <a:rPr lang="zh-CN" altLang="en-US" sz="1600" b="1" dirty="0">
                <a:highlight>
                  <a:srgbClr val="FFFF00"/>
                </a:highlight>
              </a:rPr>
              <a:t>需要两次握手</a:t>
            </a:r>
            <a:r>
              <a:rPr lang="zh-CN" altLang="en-US" sz="1600" b="1" dirty="0"/>
              <a:t>（图中的两个箭头）。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FF0000"/>
                </a:solidFill>
              </a:rPr>
              <a:t>全互锁方式</a:t>
            </a:r>
            <a:r>
              <a:rPr lang="zh-CN" altLang="en-US" sz="1600" b="1" dirty="0"/>
              <a:t>：从设备应答信号</a:t>
            </a:r>
            <a:r>
              <a:rPr lang="en-US" altLang="zh-CN" sz="1600" b="1" dirty="0"/>
              <a:t>ACK</a:t>
            </a:r>
            <a:r>
              <a:rPr lang="zh-CN" altLang="en-US" sz="1600" b="1" dirty="0"/>
              <a:t>的撤销也依赖于主设备请求信号</a:t>
            </a:r>
            <a:r>
              <a:rPr lang="en-US" altLang="zh-CN" sz="1600" b="1" dirty="0"/>
              <a:t>ACK</a:t>
            </a:r>
            <a:r>
              <a:rPr lang="zh-CN" altLang="en-US" sz="1600" b="1" dirty="0"/>
              <a:t>的撤销，</a:t>
            </a:r>
            <a:r>
              <a:rPr lang="zh-CN" altLang="en-US" sz="1600" b="1" dirty="0">
                <a:highlight>
                  <a:srgbClr val="FFFF00"/>
                </a:highlight>
              </a:rPr>
              <a:t>需要三次握手</a:t>
            </a:r>
            <a:r>
              <a:rPr lang="zh-CN" altLang="en-US" sz="1600" b="1" dirty="0"/>
              <a:t>（图中的三个箭头）。</a:t>
            </a:r>
            <a:endParaRPr lang="en-US" altLang="zh-CN" sz="2400" b="1" dirty="0"/>
          </a:p>
          <a:p>
            <a:pPr eaLnBrk="1" hangingPunct="1"/>
            <a:endParaRPr lang="en-US" altLang="zh-CN" sz="2000" b="1" dirty="0"/>
          </a:p>
          <a:p>
            <a:pPr lvl="2" eaLnBrk="1" hangingPunct="1"/>
            <a:endParaRPr lang="en-US" altLang="zh-CN" sz="10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05B4E1-10ED-4593-FC1F-0470194C2242}"/>
              </a:ext>
            </a:extLst>
          </p:cNvPr>
          <p:cNvGrpSpPr/>
          <p:nvPr/>
        </p:nvGrpSpPr>
        <p:grpSpPr>
          <a:xfrm>
            <a:off x="2483768" y="4149080"/>
            <a:ext cx="4829762" cy="1717159"/>
            <a:chOff x="179512" y="4941168"/>
            <a:chExt cx="3893658" cy="13571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192B707-9501-A722-81E7-62469620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941168"/>
              <a:ext cx="3893658" cy="87806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E7FB75A-38D5-52AD-1C72-9E017C093926}"/>
                </a:ext>
              </a:extLst>
            </p:cNvPr>
            <p:cNvSpPr txBox="1"/>
            <p:nvPr/>
          </p:nvSpPr>
          <p:spPr>
            <a:xfrm>
              <a:off x="1143030" y="6021288"/>
              <a:ext cx="2066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8.19    </a:t>
              </a:r>
              <a:r>
                <a:rPr lang="zh-CN" altLang="en-US" sz="1200" b="1" dirty="0"/>
                <a:t>异步通信的</a:t>
              </a:r>
              <a:r>
                <a:rPr lang="en-US" altLang="zh-CN" sz="1200" b="1" dirty="0"/>
                <a:t>3</a:t>
              </a:r>
              <a:r>
                <a:rPr lang="zh-CN" altLang="en-US" sz="1200" b="1" dirty="0"/>
                <a:t>种方式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169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285B6-83B5-4E45-9221-3D624AC1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20680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8.20</a:t>
            </a:r>
            <a:r>
              <a:rPr lang="zh-CN" altLang="en-US" sz="1600" b="1" dirty="0"/>
              <a:t>为全互锁方式存储器读操作时序：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为主设备，存储器为从设备，地址总线和数据总线复用。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图</a:t>
            </a:r>
            <a:r>
              <a:rPr lang="en-US" altLang="zh-CN" sz="1600" b="1" dirty="0"/>
              <a:t>8.20</a:t>
            </a:r>
            <a:r>
              <a:rPr lang="zh-CN" altLang="en-US" sz="1600" b="1" dirty="0"/>
              <a:t>中，①、②、③为一次全互锁过程（图中</a:t>
            </a:r>
            <a:r>
              <a:rPr lang="en-US" altLang="zh-CN" sz="1600" b="1" dirty="0" err="1"/>
              <a:t>ReadReq</a:t>
            </a:r>
            <a:r>
              <a:rPr lang="zh-CN" altLang="en-US" sz="1600" b="1" dirty="0"/>
              <a:t>相当于</a:t>
            </a:r>
            <a:r>
              <a:rPr lang="en-US" altLang="zh-CN" sz="1600" b="1" dirty="0"/>
              <a:t>REQ</a:t>
            </a:r>
            <a:r>
              <a:rPr lang="zh-CN" altLang="en-US" sz="1600" b="1" dirty="0"/>
              <a:t>）；⑤、⑥、⑦为另一次全互锁过程（图中</a:t>
            </a:r>
            <a:r>
              <a:rPr lang="en-US" altLang="zh-CN" sz="1600" b="1" dirty="0" err="1"/>
              <a:t>DataRdy</a:t>
            </a:r>
            <a:r>
              <a:rPr lang="zh-CN" altLang="en-US" sz="1600" b="1" dirty="0"/>
              <a:t>相当于</a:t>
            </a:r>
            <a:r>
              <a:rPr lang="en-US" altLang="zh-CN" sz="1600" b="1" dirty="0"/>
              <a:t>REQ</a:t>
            </a:r>
            <a:r>
              <a:rPr lang="zh-CN" altLang="en-US" sz="1600" b="1" dirty="0"/>
              <a:t>）；④为存储器将数据送入数据总线上的过程。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步骤：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存储器收到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</a:t>
            </a:r>
            <a:r>
              <a:rPr lang="en-US" altLang="zh-CN" sz="1400" b="1" dirty="0" err="1"/>
              <a:t>ReadReq</a:t>
            </a:r>
            <a:r>
              <a:rPr lang="zh-CN" altLang="en-US" sz="1400" b="1" dirty="0"/>
              <a:t>后，接收</a:t>
            </a:r>
            <a:r>
              <a:rPr lang="en-US" altLang="zh-CN" sz="1400" b="1" dirty="0" err="1"/>
              <a:t>Addr</a:t>
            </a:r>
            <a:r>
              <a:rPr lang="zh-CN" altLang="en-US" sz="1400" b="1" dirty="0"/>
              <a:t>，发挥应答信号</a:t>
            </a:r>
            <a:r>
              <a:rPr lang="en-US" altLang="zh-CN" sz="1400" b="1" dirty="0"/>
              <a:t>ACK</a:t>
            </a:r>
            <a:r>
              <a:rPr lang="zh-CN" altLang="en-US" sz="1400" b="1" dirty="0"/>
              <a:t>，表示收到地址和读请求信号；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主设备收到确认信息后，撤销发出的信息；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存储器发现主设备撤销后，也撤销</a:t>
            </a:r>
            <a:r>
              <a:rPr lang="en-US" altLang="zh-CN" sz="1400" b="1" dirty="0"/>
              <a:t>ACK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存储器将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送上</a:t>
            </a:r>
            <a:r>
              <a:rPr lang="en-US" altLang="zh-CN" sz="1400" b="1" dirty="0"/>
              <a:t>DB</a:t>
            </a:r>
            <a:r>
              <a:rPr lang="zh-CN" altLang="en-US" sz="1400" b="1" dirty="0"/>
              <a:t>，同时向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发出</a:t>
            </a:r>
            <a:r>
              <a:rPr lang="en-US" altLang="zh-CN" sz="1400" b="1" dirty="0" err="1"/>
              <a:t>DataRdy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en-US" altLang="zh-CN" sz="1400" b="1" dirty="0"/>
              <a:t>CPU</a:t>
            </a:r>
            <a:r>
              <a:rPr lang="zh-CN" altLang="en-US" sz="1400" b="1" dirty="0"/>
              <a:t>从</a:t>
            </a:r>
            <a:r>
              <a:rPr lang="en-US" altLang="zh-CN" sz="1400" b="1" dirty="0"/>
              <a:t>DB</a:t>
            </a:r>
            <a:r>
              <a:rPr lang="zh-CN" altLang="en-US" sz="1400" b="1" dirty="0"/>
              <a:t>取走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，向存储器发出</a:t>
            </a:r>
            <a:r>
              <a:rPr lang="en-US" altLang="zh-CN" sz="1400" b="1" dirty="0"/>
              <a:t>ACK</a:t>
            </a:r>
            <a:r>
              <a:rPr lang="zh-CN" altLang="en-US" sz="1400" b="1" dirty="0"/>
              <a:t>，表明数据接收成功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存储器收到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的应答信号后，撤销数据和</a:t>
            </a:r>
            <a:r>
              <a:rPr lang="en-US" altLang="zh-CN" sz="1400" b="1" dirty="0" err="1"/>
              <a:t>DataRdy</a:t>
            </a:r>
            <a:r>
              <a:rPr lang="zh-CN" altLang="en-US" sz="1400" b="1" dirty="0"/>
              <a:t>信号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主设备发现上述信号撤销，也撤销</a:t>
            </a:r>
            <a:r>
              <a:rPr lang="en-US" altLang="zh-CN" sz="1400" b="1" dirty="0"/>
              <a:t>ACK</a:t>
            </a:r>
            <a:r>
              <a:rPr lang="zh-CN" altLang="en-US" sz="1400" b="1" dirty="0"/>
              <a:t>，一次异步传输完成。</a:t>
            </a:r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eaLnBrk="1" hangingPunct="1"/>
            <a:endParaRPr lang="en-US" altLang="zh-CN" sz="2800" b="1" dirty="0"/>
          </a:p>
          <a:p>
            <a:endParaRPr lang="zh-CN" altLang="en-US" sz="16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68D588-21D2-4F16-A4E9-110DEF686088}"/>
              </a:ext>
            </a:extLst>
          </p:cNvPr>
          <p:cNvGrpSpPr/>
          <p:nvPr/>
        </p:nvGrpSpPr>
        <p:grpSpPr>
          <a:xfrm>
            <a:off x="2051720" y="2276872"/>
            <a:ext cx="4666806" cy="2070213"/>
            <a:chOff x="4358321" y="4660122"/>
            <a:chExt cx="4666806" cy="20702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88D50C-041F-497D-A29B-DD49B1FE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358321" y="4660122"/>
              <a:ext cx="4666806" cy="172819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C319C-1BB9-4268-B391-60484428635B}"/>
                </a:ext>
              </a:extLst>
            </p:cNvPr>
            <p:cNvSpPr txBox="1"/>
            <p:nvPr/>
          </p:nvSpPr>
          <p:spPr>
            <a:xfrm>
              <a:off x="5148064" y="6453336"/>
              <a:ext cx="3219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8.20    </a:t>
              </a:r>
              <a:r>
                <a:rPr lang="zh-CN" altLang="en-US" sz="1200" b="1" dirty="0"/>
                <a:t>全互锁异步方式下存储器读操作时序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970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、半同步定时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半同步定时方式</a:t>
            </a:r>
            <a:r>
              <a:rPr lang="zh-CN" altLang="en-US" sz="1400" b="1" dirty="0"/>
              <a:t>是同步定时和异步定时的结合。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8.21</a:t>
            </a:r>
            <a:r>
              <a:rPr lang="zh-CN" altLang="en-US" sz="1400" b="1" dirty="0"/>
              <a:t>为半同步通信方式下存储器读操作时序；是在图</a:t>
            </a:r>
            <a:r>
              <a:rPr lang="en-US" altLang="zh-CN" sz="1400" b="1" dirty="0"/>
              <a:t>8.15</a:t>
            </a:r>
            <a:r>
              <a:rPr lang="zh-CN" altLang="en-US" sz="1400" b="1" dirty="0"/>
              <a:t>同步存储器读时序的基础上引入一个</a:t>
            </a:r>
            <a:r>
              <a:rPr lang="zh-CN" altLang="en-US" sz="1400" b="1" dirty="0">
                <a:highlight>
                  <a:srgbClr val="FFFF00"/>
                </a:highlight>
              </a:rPr>
              <a:t>等待信号</a:t>
            </a:r>
            <a:r>
              <a:rPr lang="en-US" altLang="zh-CN" sz="1400" b="1" dirty="0">
                <a:highlight>
                  <a:srgbClr val="FFFF00"/>
                </a:highlight>
              </a:rPr>
              <a:t>Wait</a:t>
            </a:r>
            <a:r>
              <a:rPr lang="zh-CN" altLang="en-US" sz="1400" b="1" dirty="0"/>
              <a:t>，</a:t>
            </a:r>
            <a:r>
              <a:rPr lang="en-US" altLang="zh-CN" sz="1400" b="1" dirty="0">
                <a:highlight>
                  <a:srgbClr val="FFFF00"/>
                </a:highlight>
              </a:rPr>
              <a:t>Wait</a:t>
            </a:r>
            <a:r>
              <a:rPr lang="zh-CN" altLang="en-US" sz="1400" b="1" dirty="0">
                <a:highlight>
                  <a:srgbClr val="FFFF00"/>
                </a:highlight>
              </a:rPr>
              <a:t>高电平表示存储器还没有准备好数据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8.21</a:t>
            </a:r>
            <a:r>
              <a:rPr lang="zh-CN" altLang="en-US" sz="1400" b="1" dirty="0"/>
              <a:t>中（半同步定时），如果存储器没有准备好数据，则</a:t>
            </a:r>
            <a:r>
              <a:rPr lang="en-US" altLang="zh-CN" sz="1400" b="1" dirty="0"/>
              <a:t>Wait</a:t>
            </a:r>
            <a:r>
              <a:rPr lang="zh-CN" altLang="en-US" sz="1400" b="1" dirty="0"/>
              <a:t>一直是高电平，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需要一直等待（</a:t>
            </a:r>
            <a:r>
              <a:rPr lang="zh-CN" altLang="en-US" sz="1400" b="1" dirty="0">
                <a:highlight>
                  <a:srgbClr val="FFFF00"/>
                </a:highlight>
              </a:rPr>
              <a:t>插入等待周期</a:t>
            </a:r>
            <a:r>
              <a:rPr lang="en-US" altLang="zh-CN" sz="1400" b="1" dirty="0">
                <a:highlight>
                  <a:srgbClr val="FFFF00"/>
                </a:highlight>
              </a:rPr>
              <a:t>Tw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8.15</a:t>
            </a:r>
            <a:r>
              <a:rPr lang="zh-CN" altLang="en-US" sz="1400" b="1" dirty="0"/>
              <a:t>中（同步定时），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等待一个固定的时长后，默认存储器已经将数据送入数据总线，会自动取走数据总线上的数据。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04B1063-F7CE-F07A-D875-9621498AE9B3}"/>
              </a:ext>
            </a:extLst>
          </p:cNvPr>
          <p:cNvGrpSpPr/>
          <p:nvPr/>
        </p:nvGrpSpPr>
        <p:grpSpPr>
          <a:xfrm>
            <a:off x="790437" y="3577816"/>
            <a:ext cx="3802147" cy="2874803"/>
            <a:chOff x="3059832" y="3789040"/>
            <a:chExt cx="3802147" cy="287480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9A512A0-CBB7-8925-DE7E-4E2B485E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059832" y="3789040"/>
              <a:ext cx="3802147" cy="252028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320876-3BFF-A9C1-669D-4902248A45AD}"/>
                </a:ext>
              </a:extLst>
            </p:cNvPr>
            <p:cNvSpPr txBox="1"/>
            <p:nvPr/>
          </p:nvSpPr>
          <p:spPr>
            <a:xfrm>
              <a:off x="3347864" y="6386844"/>
              <a:ext cx="3219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8.21    </a:t>
              </a:r>
              <a:r>
                <a:rPr lang="zh-CN" altLang="en-US" sz="1200" b="1" dirty="0"/>
                <a:t>半同步通信方式下存储器读操作时序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7F08407-647A-658D-7981-CC433B767F47}"/>
              </a:ext>
            </a:extLst>
          </p:cNvPr>
          <p:cNvGrpSpPr/>
          <p:nvPr/>
        </p:nvGrpSpPr>
        <p:grpSpPr>
          <a:xfrm>
            <a:off x="4716016" y="3717032"/>
            <a:ext cx="4266214" cy="2950896"/>
            <a:chOff x="1779912" y="4994419"/>
            <a:chExt cx="3025391" cy="18981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1E670B-E1BD-B55E-5065-67B9C0EE7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9912" y="4994419"/>
              <a:ext cx="2680520" cy="151921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3AD983-DC8C-37EC-1F25-2F84D8994138}"/>
                </a:ext>
              </a:extLst>
            </p:cNvPr>
            <p:cNvSpPr txBox="1"/>
            <p:nvPr/>
          </p:nvSpPr>
          <p:spPr>
            <a:xfrm>
              <a:off x="2047817" y="6615617"/>
              <a:ext cx="2757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8.15    </a:t>
              </a:r>
              <a:r>
                <a:rPr lang="zh-CN" altLang="en-US" sz="1200" b="1" dirty="0"/>
                <a:t>同步方式下存储器读操作时序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3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9D7812-A454-4F13-B753-C8ABD1038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、分离事务通信方式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8.21</a:t>
            </a:r>
            <a:r>
              <a:rPr lang="zh-CN" altLang="en-US" sz="1400" b="1" dirty="0"/>
              <a:t>中，</a:t>
            </a:r>
            <a:r>
              <a:rPr lang="en-US" altLang="zh-CN" sz="1400" b="1" dirty="0"/>
              <a:t>Wait</a:t>
            </a:r>
            <a:r>
              <a:rPr lang="zh-CN" altLang="en-US" sz="1400" b="1" dirty="0"/>
              <a:t>处于高电平时（存储器准备数据的过程），总线不能进行任何操作，白白浪费了若干时钟周期。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如果此时能够释放总线，主设备等待的时钟周期就可以用于处理其他总线事务；</a:t>
            </a:r>
            <a:r>
              <a:rPr lang="zh-CN" altLang="en-US" sz="1400" b="1" dirty="0">
                <a:solidFill>
                  <a:srgbClr val="FF0000"/>
                </a:solidFill>
              </a:rPr>
              <a:t>分离事务通信协议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Split Transaction Protocol</a:t>
            </a:r>
            <a:r>
              <a:rPr lang="zh-CN" altLang="en-US" sz="1400" b="1" dirty="0"/>
              <a:t>）就采用了这种思想。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分离事务通信协议中</a:t>
            </a:r>
            <a:r>
              <a:rPr lang="zh-CN" altLang="en-US" sz="1400" b="1" dirty="0">
                <a:solidFill>
                  <a:srgbClr val="FF0000"/>
                </a:solidFill>
              </a:rPr>
              <a:t>总线的交互过程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主设备向从设备发出读请求信号，给出地址和请求命令。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当从设备进行应答后，主设备立即释放总线控制权。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从设备准备数据，此时总线用于处理其他总线事务。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从设备准备好数据后，将作为主设备重新申请使用总线，并将数据放置在数据总线上。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原主设备通过总线接收数据。</a:t>
            </a:r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分离事务通信方式大大提高了总线利用率，但是其控制方式更加复杂；</a:t>
            </a:r>
            <a:r>
              <a:rPr lang="en-US" altLang="zh-CN" sz="1400" b="1" dirty="0"/>
              <a:t>PCIe</a:t>
            </a:r>
            <a:r>
              <a:rPr lang="zh-CN" altLang="en-US" sz="1400" b="1" dirty="0"/>
              <a:t>总线支持分离事务通信协议；</a:t>
            </a:r>
            <a:r>
              <a:rPr lang="en-US" altLang="zh-CN" sz="1400" b="1" dirty="0"/>
              <a:t>SCSI</a:t>
            </a:r>
            <a:r>
              <a:rPr lang="zh-CN" altLang="en-US" sz="1400" b="1" dirty="0"/>
              <a:t>总线也有类似机制。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54E8D1-A97C-5201-5DB0-AF36B8CC502F}"/>
              </a:ext>
            </a:extLst>
          </p:cNvPr>
          <p:cNvGrpSpPr/>
          <p:nvPr/>
        </p:nvGrpSpPr>
        <p:grpSpPr>
          <a:xfrm>
            <a:off x="2771800" y="4725144"/>
            <a:ext cx="2719954" cy="1872208"/>
            <a:chOff x="2609512" y="3789040"/>
            <a:chExt cx="4252467" cy="30789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45A2C6-9BB4-4117-41BA-776B9EA1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059832" y="3789040"/>
              <a:ext cx="3802147" cy="252028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E50B09-24EC-F2C2-3E10-250A26D2EBA8}"/>
                </a:ext>
              </a:extLst>
            </p:cNvPr>
            <p:cNvSpPr txBox="1"/>
            <p:nvPr/>
          </p:nvSpPr>
          <p:spPr>
            <a:xfrm>
              <a:off x="2609512" y="6590946"/>
              <a:ext cx="3219152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8.21    </a:t>
              </a:r>
              <a:r>
                <a:rPr lang="zh-CN" altLang="en-US" sz="1200" b="1" dirty="0"/>
                <a:t>半同步通信方式下存储器读操作时序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22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8.1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总线概述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561DF42D-E2DA-77C4-C511-E19CACD1A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现代计算机采用</a:t>
            </a:r>
            <a:r>
              <a:rPr lang="zh-CN" altLang="en-US" sz="1400" b="1" dirty="0">
                <a:solidFill>
                  <a:srgbClr val="FF0000"/>
                </a:solidFill>
              </a:rPr>
              <a:t>总线技术</a:t>
            </a:r>
            <a:r>
              <a:rPr lang="zh-CN" altLang="en-US" sz="1400" b="1" dirty="0"/>
              <a:t>，将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、主存、输入输出设备等</a:t>
            </a:r>
            <a:r>
              <a:rPr lang="zh-CN" altLang="en-US" sz="1400" b="1" dirty="0">
                <a:solidFill>
                  <a:srgbClr val="FF0000"/>
                </a:solidFill>
              </a:rPr>
              <a:t>计算机功能部件连接起来</a:t>
            </a:r>
            <a:r>
              <a:rPr lang="zh-CN" altLang="en-US" sz="1400" b="1" dirty="0"/>
              <a:t>，并通过总线在各功能部件之间</a:t>
            </a:r>
            <a:r>
              <a:rPr lang="zh-CN" altLang="en-US" sz="1400" b="1" dirty="0">
                <a:solidFill>
                  <a:srgbClr val="FF0000"/>
                </a:solidFill>
              </a:rPr>
              <a:t>传送地址信息、数据信息、控制信息</a:t>
            </a:r>
            <a:r>
              <a:rPr lang="zh-CN" altLang="en-US" sz="1400" b="1" dirty="0"/>
              <a:t>，方便各功能部件之间协同工作，从而实现数据的处理、传输和存储。</a:t>
            </a:r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solidFill>
                  <a:srgbClr val="3D3DED"/>
                </a:solidFill>
              </a:rPr>
              <a:t>什么是总线？ </a:t>
            </a:r>
            <a:r>
              <a:rPr lang="en-US" altLang="zh-CN" sz="1400" b="1" dirty="0">
                <a:solidFill>
                  <a:srgbClr val="3D3DED"/>
                </a:solidFill>
              </a:rPr>
              <a:t>https://www.zhihu.com/zvideo/1436725999833075712</a:t>
            </a:r>
          </a:p>
          <a:p>
            <a:pPr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8.1</a:t>
            </a:r>
            <a:r>
              <a:rPr lang="zh-CN" altLang="en-US" sz="1400" b="1" dirty="0"/>
              <a:t>：</a:t>
            </a:r>
            <a:r>
              <a:rPr lang="zh-CN" altLang="en-US" sz="1400" b="1" dirty="0">
                <a:solidFill>
                  <a:srgbClr val="FF0000"/>
                </a:solidFill>
              </a:rPr>
              <a:t>总线连接</a:t>
            </a:r>
            <a:r>
              <a:rPr lang="zh-CN" altLang="en-US" sz="1400" b="1" dirty="0"/>
              <a:t>、分散连接（非总线方式）。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/>
              <a:t>总线的主要</a:t>
            </a:r>
            <a:r>
              <a:rPr lang="zh-CN" altLang="en-US" sz="1400" b="1" dirty="0">
                <a:solidFill>
                  <a:srgbClr val="FF0000"/>
                </a:solidFill>
              </a:rPr>
              <a:t>功能</a:t>
            </a:r>
            <a:r>
              <a:rPr lang="zh-CN" altLang="en-US" sz="1400" b="1" dirty="0"/>
              <a:t>是在连接的功能部件之间进行数据传输；同一时刻只允许一个功能部件向总线发送信息，但可以有多个设备同时接收总线上数据。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现代总线</a:t>
            </a:r>
            <a:r>
              <a:rPr lang="zh-CN" altLang="en-US" sz="1400" b="1" dirty="0"/>
              <a:t>是指连接多个计算机内部功能部件或多个计算机的通信系统，总线既包括相关的</a:t>
            </a:r>
            <a:r>
              <a:rPr lang="zh-CN" altLang="en-US" sz="1400" b="1" dirty="0">
                <a:solidFill>
                  <a:srgbClr val="FF0000"/>
                </a:solidFill>
              </a:rPr>
              <a:t>硬件</a:t>
            </a:r>
            <a:r>
              <a:rPr lang="zh-CN" altLang="en-US" sz="1400" b="1" dirty="0"/>
              <a:t>（总线控制器、总线接口）、</a:t>
            </a:r>
            <a:r>
              <a:rPr lang="zh-CN" altLang="en-US" sz="1400" b="1" dirty="0">
                <a:solidFill>
                  <a:srgbClr val="FF0000"/>
                </a:solidFill>
              </a:rPr>
              <a:t>软件</a:t>
            </a:r>
            <a:r>
              <a:rPr lang="zh-CN" altLang="en-US" sz="1400" b="1" dirty="0"/>
              <a:t>，也包括相关的</a:t>
            </a:r>
            <a:r>
              <a:rPr lang="zh-CN" altLang="en-US" sz="1400" b="1" dirty="0">
                <a:solidFill>
                  <a:srgbClr val="FF0000"/>
                </a:solidFill>
              </a:rPr>
              <a:t>通信协议</a:t>
            </a:r>
            <a:r>
              <a:rPr lang="zh-CN" altLang="en-US" sz="1400" b="1" dirty="0"/>
              <a:t>（如：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EISA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USB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PCIe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SATA</a:t>
            </a:r>
            <a:r>
              <a:rPr lang="zh-CN" altLang="en-US" sz="1400" b="1" dirty="0"/>
              <a:t>总线等）。</a:t>
            </a:r>
            <a:endParaRPr lang="en-US" altLang="zh-CN" sz="14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2000" b="1" dirty="0"/>
          </a:p>
          <a:p>
            <a:pPr eaLnBrk="1" hangingPunct="1"/>
            <a:endParaRPr lang="en-US" altLang="zh-CN" sz="2000" b="1" dirty="0"/>
          </a:p>
          <a:p>
            <a:pPr eaLnBrk="1" hangingPunct="1"/>
            <a:endParaRPr lang="en-US" altLang="zh-CN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FCAEC5-6C40-547A-1F8C-BE92CBEC89E8}"/>
              </a:ext>
            </a:extLst>
          </p:cNvPr>
          <p:cNvSpPr txBox="1"/>
          <p:nvPr/>
        </p:nvSpPr>
        <p:spPr>
          <a:xfrm>
            <a:off x="4390271" y="4653136"/>
            <a:ext cx="4646225" cy="178510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ISA总线：Industry Standard Architecture，工业标准体系结构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EISA总线：Extended Industry Standard Architecture，扩展的工业标准体系结构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PCI总线：Peripheral Component Interconnect，外设部件互连标准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USB总线：Universal Serial Bus，通用串行总线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PCIe总线：</a:t>
            </a:r>
            <a:r>
              <a:rPr lang="en-US" altLang="zh-CN" sz="1000" b="1" dirty="0"/>
              <a:t>P</a:t>
            </a:r>
            <a:r>
              <a:rPr lang="zh-CN" altLang="en-US" sz="1000" b="1" dirty="0"/>
              <a:t>eripheral 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omponent </a:t>
            </a:r>
            <a:r>
              <a:rPr lang="en-US" altLang="zh-CN" sz="1000" b="1" dirty="0"/>
              <a:t>I</a:t>
            </a:r>
            <a:r>
              <a:rPr lang="zh-CN" altLang="en-US" sz="1000" b="1" dirty="0"/>
              <a:t>nterconnect express，扩展的外设部件互连标准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SATA总线：Serial Advanced Technology Attachment，串行高级技术附件规范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7E33B3-D892-3D27-55B0-7E130522C58A}"/>
              </a:ext>
            </a:extLst>
          </p:cNvPr>
          <p:cNvSpPr txBox="1"/>
          <p:nvPr/>
        </p:nvSpPr>
        <p:spPr>
          <a:xfrm>
            <a:off x="6660232" y="260648"/>
            <a:ext cx="1584176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8.1.1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总线分类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8.1.2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总线组成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8.1.3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总线标准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dirty="0">
                <a:solidFill>
                  <a:srgbClr val="111111"/>
                </a:solidFill>
                <a:latin typeface="Avenir"/>
              </a:rPr>
              <a:t>8.1.4    </a:t>
            </a:r>
            <a:r>
              <a:rPr lang="zh-CN" altLang="en-US" sz="1200" b="1" dirty="0">
                <a:solidFill>
                  <a:srgbClr val="111111"/>
                </a:solidFill>
                <a:latin typeface="Avenir"/>
              </a:rPr>
              <a:t>总线与三态门</a:t>
            </a:r>
            <a:endParaRPr lang="en-US" altLang="zh-CN" sz="1200" b="1" dirty="0">
              <a:solidFill>
                <a:srgbClr val="111111"/>
              </a:solidFill>
              <a:latin typeface="Avenir"/>
            </a:endParaRPr>
          </a:p>
          <a:p>
            <a:r>
              <a:rPr lang="en-US" altLang="zh-CN" sz="1200" b="1" dirty="0">
                <a:solidFill>
                  <a:srgbClr val="111111"/>
                </a:solidFill>
                <a:latin typeface="Avenir"/>
              </a:rPr>
              <a:t>8.1.5    </a:t>
            </a:r>
            <a:r>
              <a:rPr lang="zh-CN" altLang="en-US" sz="1200" b="1" dirty="0">
                <a:solidFill>
                  <a:srgbClr val="111111"/>
                </a:solidFill>
                <a:latin typeface="Avenir"/>
              </a:rPr>
              <a:t>总线性能标准</a:t>
            </a:r>
            <a:endParaRPr lang="zh-CN" altLang="en-US" sz="1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CD07EE-47E6-73D7-5BBD-DD716B09663E}"/>
              </a:ext>
            </a:extLst>
          </p:cNvPr>
          <p:cNvGrpSpPr/>
          <p:nvPr/>
        </p:nvGrpSpPr>
        <p:grpSpPr>
          <a:xfrm>
            <a:off x="323528" y="4688536"/>
            <a:ext cx="3834920" cy="1894826"/>
            <a:chOff x="323528" y="4688536"/>
            <a:chExt cx="3834920" cy="1894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8900577-CED8-FF25-383F-9A391E8F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4688536"/>
              <a:ext cx="3834920" cy="1423857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4E05CBA-0800-BAF5-AEB4-CE5FDA5486AB}"/>
                </a:ext>
              </a:extLst>
            </p:cNvPr>
            <p:cNvSpPr txBox="1"/>
            <p:nvPr/>
          </p:nvSpPr>
          <p:spPr>
            <a:xfrm>
              <a:off x="1259632" y="6306363"/>
              <a:ext cx="2063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8.1    </a:t>
              </a:r>
              <a:r>
                <a:rPr lang="zh-CN" altLang="en-US" sz="1200" b="1" dirty="0"/>
                <a:t>总线连接与分散连接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95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8.3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总线结构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6AD5BF-740E-4519-87DF-ACFDEA39FCD2}"/>
              </a:ext>
            </a:extLst>
          </p:cNvPr>
          <p:cNvSpPr txBox="1"/>
          <p:nvPr/>
        </p:nvSpPr>
        <p:spPr>
          <a:xfrm>
            <a:off x="7020272" y="476672"/>
            <a:ext cx="1728192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8.3.1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单总线结构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8.3.2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双总线结构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8.3.3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三总线结构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dirty="0">
                <a:solidFill>
                  <a:srgbClr val="111111"/>
                </a:solidFill>
                <a:latin typeface="Avenir"/>
              </a:rPr>
              <a:t>8.3.4    </a:t>
            </a:r>
            <a:r>
              <a:rPr lang="zh-CN" altLang="en-US" sz="1200" b="1" dirty="0">
                <a:solidFill>
                  <a:srgbClr val="111111"/>
                </a:solidFill>
                <a:latin typeface="Avenir"/>
              </a:rPr>
              <a:t>高性能总线结构</a:t>
            </a:r>
            <a:endParaRPr lang="zh-CN" altLang="en-US" sz="1200" b="1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4DB70E2-08F3-4A55-D4E1-B1378FCA2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8.3.1  </a:t>
            </a:r>
            <a:r>
              <a:rPr lang="zh-CN" altLang="en-US" b="1" dirty="0">
                <a:ea typeface="黑体" panose="02010609060101010101" pitchFamily="49" charset="-122"/>
              </a:rPr>
              <a:t>单总线结构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8.22</a:t>
            </a:r>
            <a:r>
              <a:rPr lang="zh-CN" altLang="en-US" sz="1400" b="1" dirty="0"/>
              <a:t>为</a:t>
            </a:r>
            <a:r>
              <a:rPr lang="zh-CN" altLang="en-US" sz="14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400" b="1" dirty="0"/>
              <a:t>计算机的示意图；只有一个总线（</a:t>
            </a:r>
            <a:r>
              <a:rPr lang="zh-CN" altLang="en-US" sz="1400" b="1" dirty="0">
                <a:solidFill>
                  <a:srgbClr val="FF0000"/>
                </a:solidFill>
              </a:rPr>
              <a:t>系统总线</a:t>
            </a:r>
            <a:r>
              <a:rPr lang="zh-CN" altLang="en-US" sz="1400" b="1" dirty="0"/>
              <a:t>，也称为全局总线）。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单总线结构中的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设备必须通过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接口与系统总线相连。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8.22</a:t>
            </a:r>
            <a:r>
              <a:rPr lang="zh-CN" altLang="en-US" sz="1400" b="1" dirty="0"/>
              <a:t>中的显卡采用集成显卡的方式与系统总线直接相连；显卡也可以采用独立显卡的方式插入扩展槽，与系统总线相连。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单总线结构方式的</a:t>
            </a:r>
            <a:r>
              <a:rPr lang="zh-CN" altLang="en-US" sz="1400" b="1" dirty="0">
                <a:solidFill>
                  <a:srgbClr val="FF0000"/>
                </a:solidFill>
              </a:rPr>
              <a:t>优点</a:t>
            </a:r>
            <a:r>
              <a:rPr lang="zh-CN" altLang="en-US" sz="1400" b="1" dirty="0"/>
              <a:t>是：结构简单，使用灵活，扩充新设备容易；</a:t>
            </a:r>
            <a:r>
              <a:rPr lang="zh-CN" altLang="en-US" sz="1400" b="1" dirty="0">
                <a:solidFill>
                  <a:srgbClr val="FF0000"/>
                </a:solidFill>
              </a:rPr>
              <a:t>缺点</a:t>
            </a:r>
            <a:r>
              <a:rPr lang="zh-CN" altLang="en-US" sz="1400" b="1" dirty="0"/>
              <a:t>是：高速设备的高速特性得不到发挥，系统总线负载重，计算机系统性能差。</a:t>
            </a:r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611C3A3-99A7-2146-48A8-CC91DBBD6AA7}"/>
              </a:ext>
            </a:extLst>
          </p:cNvPr>
          <p:cNvGrpSpPr/>
          <p:nvPr/>
        </p:nvGrpSpPr>
        <p:grpSpPr>
          <a:xfrm>
            <a:off x="2843808" y="4774491"/>
            <a:ext cx="2969459" cy="1800032"/>
            <a:chOff x="2843808" y="4774491"/>
            <a:chExt cx="2969459" cy="18000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F2B6A6F-7F13-A9C6-602B-95525D9B7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3808" y="4774491"/>
              <a:ext cx="2969459" cy="128540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61B691-FF16-C06B-308D-5618BB626FCA}"/>
                </a:ext>
              </a:extLst>
            </p:cNvPr>
            <p:cNvSpPr txBox="1"/>
            <p:nvPr/>
          </p:nvSpPr>
          <p:spPr>
            <a:xfrm>
              <a:off x="3347864" y="6297524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8.22    </a:t>
              </a:r>
              <a:r>
                <a:rPr lang="zh-CN" altLang="en-US" sz="1200" b="1" dirty="0"/>
                <a:t>单总线结构示意图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08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5328592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8.3.2  </a:t>
            </a:r>
            <a:r>
              <a:rPr lang="zh-CN" altLang="en-US" b="1" dirty="0">
                <a:ea typeface="黑体" panose="02010609060101010101" pitchFamily="49" charset="-122"/>
              </a:rPr>
              <a:t>双总线结构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8.23</a:t>
            </a:r>
            <a:r>
              <a:rPr lang="zh-CN" altLang="en-US" sz="1400" b="1" dirty="0"/>
              <a:t>为以主存为中心的</a:t>
            </a:r>
            <a:r>
              <a:rPr lang="zh-CN" altLang="en-US" sz="1400" b="1" dirty="0">
                <a:solidFill>
                  <a:srgbClr val="FF0000"/>
                </a:solidFill>
              </a:rPr>
              <a:t>双总线结构</a:t>
            </a:r>
            <a:r>
              <a:rPr lang="zh-CN" altLang="en-US" sz="1400" b="1" dirty="0"/>
              <a:t>计算机的示意图；包括</a:t>
            </a:r>
            <a:r>
              <a:rPr lang="zh-CN" altLang="en-US" sz="1400" b="1" dirty="0">
                <a:solidFill>
                  <a:srgbClr val="FF0000"/>
                </a:solidFill>
              </a:rPr>
              <a:t>系统总线</a:t>
            </a:r>
            <a:r>
              <a:rPr lang="zh-CN" altLang="en-US" sz="1400" b="1" dirty="0"/>
              <a:t>和</a:t>
            </a:r>
            <a:r>
              <a:rPr lang="zh-CN" altLang="en-US" sz="1400" b="1" dirty="0">
                <a:solidFill>
                  <a:srgbClr val="FF0000"/>
                </a:solidFill>
              </a:rPr>
              <a:t>存储总线</a:t>
            </a:r>
            <a:r>
              <a:rPr lang="zh-CN" altLang="en-US" sz="1400" b="1" dirty="0"/>
              <a:t>（存储总线也称为主存总线），双端口存储控制器（也称为内存控制器）同时连接存储总线和系统总线。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8.23</a:t>
            </a:r>
            <a:r>
              <a:rPr lang="zh-CN" altLang="en-US" sz="1400" b="1" dirty="0"/>
              <a:t>中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通过存储总线访问主存，通过系统总线访问外部设备，外部设备与主存之间、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与主存之间的数据传送可并行进行。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8.24</a:t>
            </a:r>
            <a:r>
              <a:rPr lang="zh-CN" altLang="en-US" sz="1400" b="1" dirty="0"/>
              <a:t>为采用桥接器的</a:t>
            </a:r>
            <a:r>
              <a:rPr lang="zh-CN" altLang="en-US" sz="1400" b="1" dirty="0">
                <a:solidFill>
                  <a:srgbClr val="FF0000"/>
                </a:solidFill>
              </a:rPr>
              <a:t>双总线结构</a:t>
            </a:r>
            <a:r>
              <a:rPr lang="zh-CN" altLang="en-US" sz="1400" b="1" dirty="0"/>
              <a:t>计算机系统示意图；包括</a:t>
            </a:r>
            <a:r>
              <a:rPr lang="zh-CN" altLang="en-US" sz="1400" b="1" dirty="0">
                <a:solidFill>
                  <a:srgbClr val="FF0000"/>
                </a:solidFill>
              </a:rPr>
              <a:t>系统总线</a:t>
            </a:r>
            <a:r>
              <a:rPr lang="zh-CN" altLang="en-US" sz="1400" b="1" dirty="0"/>
              <a:t>（局部总线）和</a:t>
            </a:r>
            <a:r>
              <a:rPr lang="en-US" altLang="zh-CN" sz="1400" b="1" dirty="0">
                <a:solidFill>
                  <a:srgbClr val="FF0000"/>
                </a:solidFill>
              </a:rPr>
              <a:t>I/O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总线）。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8.24</a:t>
            </a:r>
            <a:r>
              <a:rPr lang="zh-CN" altLang="en-US" sz="1400" b="1" dirty="0"/>
              <a:t>中将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、主存以及一些高速设备（显卡、</a:t>
            </a:r>
            <a:r>
              <a:rPr lang="en-US" altLang="zh-CN" sz="1400" b="1" dirty="0"/>
              <a:t>SCSI</a:t>
            </a:r>
            <a:r>
              <a:rPr lang="zh-CN" altLang="en-US" sz="1400" b="1" dirty="0"/>
              <a:t>、高速网卡等），直接连接在系统总线（局部总线）上；将慢速的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设备全部挂在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总线（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总线）上；系统总线和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总线之间通过桥接器相连；计算机中的</a:t>
            </a:r>
            <a:r>
              <a:rPr lang="en-US" altLang="zh-CN" sz="1400" b="1" dirty="0"/>
              <a:t>VESA</a:t>
            </a:r>
            <a:r>
              <a:rPr lang="zh-CN" altLang="en-US" sz="1400" b="1" dirty="0"/>
              <a:t>总线属于局部总线，</a:t>
            </a:r>
            <a:r>
              <a:rPr lang="en-US" altLang="zh-CN" sz="1400" b="1" dirty="0"/>
              <a:t>VESA</a:t>
            </a:r>
            <a:r>
              <a:rPr lang="zh-CN" altLang="en-US" sz="1400" b="1" dirty="0"/>
              <a:t>总线也称为</a:t>
            </a:r>
            <a:r>
              <a:rPr lang="en-US" altLang="zh-CN" sz="1400" b="1" dirty="0"/>
              <a:t>VL-BUS</a:t>
            </a:r>
            <a:r>
              <a:rPr lang="zh-CN" altLang="en-US" sz="1400" b="1" dirty="0"/>
              <a:t>。</a:t>
            </a:r>
            <a:endParaRPr lang="en-US" altLang="zh-CN" sz="14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548433-DC5F-FD88-5EC5-A94F671ED9ED}"/>
              </a:ext>
            </a:extLst>
          </p:cNvPr>
          <p:cNvGrpSpPr/>
          <p:nvPr/>
        </p:nvGrpSpPr>
        <p:grpSpPr>
          <a:xfrm>
            <a:off x="187896" y="4321125"/>
            <a:ext cx="3817567" cy="2121178"/>
            <a:chOff x="187896" y="4321125"/>
            <a:chExt cx="3817567" cy="21211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E49BE2-AFB4-05B6-0CBE-E7C08121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896" y="4321125"/>
              <a:ext cx="3817567" cy="165168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899592" y="6165304"/>
              <a:ext cx="26035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8.23    </a:t>
              </a:r>
              <a:r>
                <a:rPr lang="zh-CN" altLang="en-US" sz="1200" b="1" dirty="0"/>
                <a:t>以主存为中心的双总线结构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4540C7-09CB-1E73-4B09-8C4A81396791}"/>
              </a:ext>
            </a:extLst>
          </p:cNvPr>
          <p:cNvGrpSpPr/>
          <p:nvPr/>
        </p:nvGrpSpPr>
        <p:grpSpPr>
          <a:xfrm>
            <a:off x="5138538" y="4201215"/>
            <a:ext cx="3880049" cy="2241088"/>
            <a:chOff x="5138538" y="4201215"/>
            <a:chExt cx="3880049" cy="22410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89035A5-587D-E49E-FACA-E6EAEFE1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538" y="4201215"/>
              <a:ext cx="3880049" cy="178761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70990E-0FA4-BDFD-847C-D05EE1DDAEFF}"/>
                </a:ext>
              </a:extLst>
            </p:cNvPr>
            <p:cNvSpPr txBox="1"/>
            <p:nvPr/>
          </p:nvSpPr>
          <p:spPr>
            <a:xfrm>
              <a:off x="5724128" y="6165304"/>
              <a:ext cx="2757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8.24    </a:t>
              </a:r>
              <a:r>
                <a:rPr lang="zh-CN" altLang="en-US" sz="1200" b="1" dirty="0"/>
                <a:t>采用桥接器连接的双总线结构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48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5328592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8.3.3  </a:t>
            </a:r>
            <a:r>
              <a:rPr lang="zh-CN" altLang="en-US" b="1" dirty="0">
                <a:ea typeface="黑体" panose="02010609060101010101" pitchFamily="49" charset="-122"/>
              </a:rPr>
              <a:t>三总线结构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8.25a</a:t>
            </a:r>
            <a:r>
              <a:rPr lang="zh-CN" altLang="en-US" sz="1400" b="1" dirty="0"/>
              <a:t>为</a:t>
            </a:r>
            <a:r>
              <a:rPr lang="zh-CN" altLang="en-US" sz="1400" b="1" dirty="0">
                <a:solidFill>
                  <a:srgbClr val="FF0000"/>
                </a:solidFill>
              </a:rPr>
              <a:t>三总线结构</a:t>
            </a:r>
            <a:r>
              <a:rPr lang="zh-CN" altLang="en-US" sz="1400" b="1" dirty="0"/>
              <a:t>计算机系统示意图；包括</a:t>
            </a:r>
            <a:r>
              <a:rPr lang="en-US" altLang="zh-CN" sz="1400" b="1" dirty="0">
                <a:solidFill>
                  <a:srgbClr val="FF0000"/>
                </a:solidFill>
              </a:rPr>
              <a:t>HOST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PCI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和</a:t>
            </a:r>
            <a:r>
              <a:rPr lang="en-US" altLang="zh-CN" sz="1400" b="1" dirty="0">
                <a:solidFill>
                  <a:srgbClr val="FF0000"/>
                </a:solidFill>
              </a:rPr>
              <a:t>ISA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HOST</a:t>
            </a:r>
            <a:r>
              <a:rPr lang="zh-CN" altLang="en-US" sz="1400" b="1" dirty="0"/>
              <a:t>总线也称为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总线、系统总线；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总线也称为遗留总线，</a:t>
            </a:r>
            <a:r>
              <a:rPr lang="en-US" altLang="zh-CN" sz="1400" b="1" dirty="0"/>
              <a:t>Legacy Bus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8.25a</a:t>
            </a:r>
            <a:r>
              <a:rPr lang="zh-CN" altLang="en-US" sz="1400" b="1" dirty="0"/>
              <a:t>中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连接在</a:t>
            </a:r>
            <a:r>
              <a:rPr lang="en-US" altLang="zh-CN" sz="1400" b="1" dirty="0"/>
              <a:t>HOST</a:t>
            </a:r>
            <a:r>
              <a:rPr lang="zh-CN" altLang="en-US" sz="1400" b="1" dirty="0"/>
              <a:t>总线上；显卡、磁盘等高速设备连接在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总线上；低速设备（串口、并口、</a:t>
            </a:r>
            <a:r>
              <a:rPr lang="en-US" altLang="zh-CN" sz="1400" b="1" dirty="0"/>
              <a:t>BIOS</a:t>
            </a:r>
            <a:r>
              <a:rPr lang="zh-CN" altLang="en-US" sz="1400" b="1" dirty="0"/>
              <a:t>、定时器</a:t>
            </a:r>
            <a:r>
              <a:rPr lang="en-US" altLang="zh-CN" sz="1400" b="1" dirty="0"/>
              <a:t>Timer</a:t>
            </a:r>
            <a:r>
              <a:rPr lang="zh-CN" altLang="en-US" sz="1400" b="1" dirty="0"/>
              <a:t>）连接在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总线上；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桥连接</a:t>
            </a:r>
            <a:r>
              <a:rPr lang="en-US" altLang="zh-CN" sz="1400" b="1" dirty="0"/>
              <a:t>HOST</a:t>
            </a:r>
            <a:r>
              <a:rPr lang="zh-CN" altLang="en-US" sz="1400" b="1" dirty="0"/>
              <a:t>总线和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总线；</a:t>
            </a:r>
            <a:r>
              <a:rPr lang="en-US" altLang="zh-CN" sz="1400" b="1" dirty="0"/>
              <a:t>PCI/ISA</a:t>
            </a:r>
            <a:r>
              <a:rPr lang="zh-CN" altLang="en-US" sz="1400" b="1" dirty="0"/>
              <a:t>桥连接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总线和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8.25b</a:t>
            </a:r>
            <a:r>
              <a:rPr lang="zh-CN" altLang="en-US" sz="1400" b="1" dirty="0"/>
              <a:t>为</a:t>
            </a:r>
            <a:r>
              <a:rPr lang="zh-CN" altLang="zh-CN" sz="1400" b="1" dirty="0"/>
              <a:t>采用南北桥结构的奔腾</a:t>
            </a:r>
            <a:r>
              <a:rPr lang="zh-CN" altLang="en-US" sz="1400" b="1" dirty="0"/>
              <a:t>计算机</a:t>
            </a:r>
            <a:r>
              <a:rPr lang="zh-CN" altLang="zh-CN" sz="1400" b="1" dirty="0"/>
              <a:t>总线结构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另外一种三总线结构的计算机：</a:t>
            </a:r>
            <a:r>
              <a:rPr lang="zh-CN" altLang="en-US" sz="1400" b="1" dirty="0">
                <a:solidFill>
                  <a:srgbClr val="FF0000"/>
                </a:solidFill>
              </a:rPr>
              <a:t>主存总线</a:t>
            </a:r>
            <a:r>
              <a:rPr lang="zh-CN" altLang="en-US" sz="1400" b="1" dirty="0"/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DMA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I/O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；个人计算机一般不采用这种三总线结构。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9E36E3-52CE-1411-445B-B9A8DFE4608C}"/>
              </a:ext>
            </a:extLst>
          </p:cNvPr>
          <p:cNvGrpSpPr/>
          <p:nvPr/>
        </p:nvGrpSpPr>
        <p:grpSpPr>
          <a:xfrm>
            <a:off x="611560" y="3944089"/>
            <a:ext cx="3369756" cy="2725271"/>
            <a:chOff x="2555776" y="3645024"/>
            <a:chExt cx="3369756" cy="272527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3491880" y="6093296"/>
              <a:ext cx="1601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8.25a    </a:t>
              </a:r>
              <a:r>
                <a:rPr lang="zh-CN" altLang="en-US" sz="1200" b="1" dirty="0"/>
                <a:t>三总线结构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804B03C-B91C-9D34-C606-39D5588B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3645024"/>
              <a:ext cx="3369756" cy="214412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99AA59-06AA-41A1-2803-07069FBADA48}"/>
              </a:ext>
            </a:extLst>
          </p:cNvPr>
          <p:cNvGrpSpPr/>
          <p:nvPr/>
        </p:nvGrpSpPr>
        <p:grpSpPr>
          <a:xfrm>
            <a:off x="5220072" y="3774613"/>
            <a:ext cx="3456395" cy="2966755"/>
            <a:chOff x="5220072" y="3619564"/>
            <a:chExt cx="3456395" cy="296675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E676202-48D5-13AC-D55E-F6F744DA7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672"/>
            <a:stretch/>
          </p:blipFill>
          <p:spPr>
            <a:xfrm>
              <a:off x="5419231" y="3619564"/>
              <a:ext cx="2885625" cy="260997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2EDB7E5-7DD8-964E-3E04-BD6F0C7D59EC}"/>
                </a:ext>
              </a:extLst>
            </p:cNvPr>
            <p:cNvSpPr txBox="1"/>
            <p:nvPr/>
          </p:nvSpPr>
          <p:spPr>
            <a:xfrm>
              <a:off x="5220072" y="6309320"/>
              <a:ext cx="3456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8.25b    </a:t>
              </a:r>
              <a:r>
                <a:rPr lang="zh-CN" altLang="zh-CN" sz="1200" b="1" dirty="0"/>
                <a:t>采用南北桥结构的奔腾</a:t>
              </a:r>
              <a:r>
                <a:rPr lang="zh-CN" altLang="en-US" sz="1200" b="1" dirty="0"/>
                <a:t>计算机</a:t>
              </a:r>
              <a:r>
                <a:rPr lang="zh-CN" altLang="zh-CN" sz="1200" b="1" dirty="0"/>
                <a:t>总线结构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2533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5328592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8.3.4  </a:t>
            </a:r>
            <a:r>
              <a:rPr lang="zh-CN" altLang="en-US" b="1" dirty="0">
                <a:ea typeface="黑体" panose="02010609060101010101" pitchFamily="49" charset="-122"/>
              </a:rPr>
              <a:t>高性能总线结构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、采用前端总线的南北桥结构</a:t>
            </a:r>
            <a:endParaRPr lang="en-US" altLang="zh-CN" sz="2000" b="1" dirty="0"/>
          </a:p>
          <a:p>
            <a:pPr lvl="2" eaLnBrk="1" hangingPunct="1"/>
            <a:endParaRPr lang="en-US" altLang="zh-CN" sz="800" b="1" dirty="0"/>
          </a:p>
          <a:p>
            <a:pPr lvl="2" eaLnBrk="1" hangingPunct="1"/>
            <a:r>
              <a:rPr lang="en-US" altLang="zh-CN" sz="1400" b="1" dirty="0">
                <a:solidFill>
                  <a:srgbClr val="3D3DED"/>
                </a:solidFill>
              </a:rPr>
              <a:t>CPU</a:t>
            </a:r>
            <a:r>
              <a:rPr lang="zh-CN" altLang="en-US" sz="1400" b="1" dirty="0">
                <a:solidFill>
                  <a:srgbClr val="3D3DED"/>
                </a:solidFill>
              </a:rPr>
              <a:t>总线进化 </a:t>
            </a:r>
            <a:r>
              <a:rPr lang="en-US" altLang="zh-CN" sz="1400" b="1" dirty="0">
                <a:solidFill>
                  <a:srgbClr val="3D3DED"/>
                </a:solidFill>
              </a:rPr>
              <a:t>- </a:t>
            </a:r>
            <a:r>
              <a:rPr lang="zh-CN" altLang="en-US" sz="1400" b="1" dirty="0">
                <a:solidFill>
                  <a:srgbClr val="3D3DED"/>
                </a:solidFill>
              </a:rPr>
              <a:t>知乎  </a:t>
            </a:r>
            <a:r>
              <a:rPr lang="en-US" altLang="zh-CN" sz="1400" b="1" dirty="0">
                <a:solidFill>
                  <a:srgbClr val="3D3DED"/>
                </a:solidFill>
              </a:rPr>
              <a:t>https://zhuanlan.zhihu.com/p/38984035</a:t>
            </a:r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8.26</a:t>
            </a:r>
            <a:r>
              <a:rPr lang="zh-CN" altLang="en-US" sz="1400" b="1" dirty="0"/>
              <a:t>为采用</a:t>
            </a:r>
            <a:r>
              <a:rPr lang="zh-CN" altLang="en-US" sz="1400" b="1" dirty="0">
                <a:solidFill>
                  <a:srgbClr val="FF0000"/>
                </a:solidFill>
              </a:rPr>
              <a:t>前端总线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FSB</a:t>
            </a:r>
            <a:r>
              <a:rPr lang="zh-CN" altLang="en-US" sz="1400" b="1" dirty="0"/>
              <a:t>）的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Pentium 4 </a:t>
            </a:r>
            <a:r>
              <a:rPr lang="zh-CN" altLang="en-US" sz="1400" b="1" dirty="0"/>
              <a:t>微机的总线基本结构。</a:t>
            </a:r>
            <a:endParaRPr lang="en-US" altLang="zh-CN" sz="1400" b="1" dirty="0"/>
          </a:p>
          <a:p>
            <a:pPr lvl="2" eaLnBrk="1" hangingPunct="1"/>
            <a:endParaRPr lang="en-US" altLang="zh-CN" sz="800" b="1" dirty="0"/>
          </a:p>
          <a:p>
            <a:pPr lvl="2" eaLnBrk="1" hangingPunct="1"/>
            <a:endParaRPr lang="en-US" altLang="zh-CN" sz="16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5D7E85-9A4A-1F23-4EE5-304DBF1558CB}"/>
              </a:ext>
            </a:extLst>
          </p:cNvPr>
          <p:cNvGrpSpPr/>
          <p:nvPr/>
        </p:nvGrpSpPr>
        <p:grpSpPr>
          <a:xfrm>
            <a:off x="1331640" y="4046584"/>
            <a:ext cx="6240889" cy="2653263"/>
            <a:chOff x="1331640" y="4077072"/>
            <a:chExt cx="6240889" cy="265326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2915816" y="6453336"/>
              <a:ext cx="3219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8.26    </a:t>
              </a:r>
              <a:r>
                <a:rPr lang="zh-CN" altLang="en-US" sz="1200" b="1" dirty="0"/>
                <a:t>采用前端总线的计算机系统总线结构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86A27D7-E874-F111-5413-0492AB117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4077072"/>
              <a:ext cx="2592288" cy="225534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3F8B6C-C5D6-2257-663F-05F5A4B4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074" y="4077072"/>
              <a:ext cx="2352455" cy="2163263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0D8D763-CB68-BE57-6384-F94D8333E7AB}"/>
              </a:ext>
            </a:extLst>
          </p:cNvPr>
          <p:cNvSpPr txBox="1"/>
          <p:nvPr/>
        </p:nvSpPr>
        <p:spPr>
          <a:xfrm>
            <a:off x="3166367" y="1988840"/>
            <a:ext cx="2718048" cy="215405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MCH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Memory Controller Hub</a:t>
            </a:r>
            <a:r>
              <a:rPr lang="zh-CN" altLang="en-US" sz="600" b="1" dirty="0"/>
              <a:t>，北桥芯片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ICH2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I/O Controller Hub</a:t>
            </a:r>
            <a:r>
              <a:rPr lang="zh-CN" altLang="en-US" sz="600" b="1" dirty="0"/>
              <a:t>，南桥芯片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FSB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Front Side Bus</a:t>
            </a:r>
            <a:r>
              <a:rPr lang="zh-CN" altLang="en-US" sz="600" b="1" dirty="0"/>
              <a:t>，前端总线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IHA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Intel Hub Architecture</a:t>
            </a:r>
            <a:r>
              <a:rPr lang="zh-CN" altLang="en-US" sz="600" b="1" dirty="0"/>
              <a:t>，</a:t>
            </a:r>
            <a:r>
              <a:rPr lang="en-US" altLang="zh-CN" sz="600" b="1" dirty="0"/>
              <a:t>Intel Hub </a:t>
            </a:r>
            <a:r>
              <a:rPr lang="zh-CN" altLang="en-US" sz="600" b="1" dirty="0"/>
              <a:t>架构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BSB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Back Side Bus</a:t>
            </a:r>
            <a:r>
              <a:rPr lang="zh-CN" altLang="en-US" sz="600" b="1" dirty="0"/>
              <a:t>，后端总线，是早期</a:t>
            </a:r>
            <a:r>
              <a:rPr lang="en-US" altLang="zh-CN" sz="600" b="1" dirty="0"/>
              <a:t>CPU</a:t>
            </a:r>
            <a:r>
              <a:rPr lang="zh-CN" altLang="en-US" sz="600" b="1" dirty="0"/>
              <a:t>连接板载二级</a:t>
            </a:r>
            <a:r>
              <a:rPr lang="en-US" altLang="zh-CN" sz="600" b="1" dirty="0"/>
              <a:t>cache</a:t>
            </a:r>
            <a:r>
              <a:rPr lang="zh-CN" altLang="en-US" sz="600" b="1" dirty="0"/>
              <a:t>的总线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Intel Pentium 4 Processor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Intel Pentium 4 </a:t>
            </a:r>
            <a:r>
              <a:rPr lang="zh-CN" altLang="en-US" sz="600" b="1" dirty="0"/>
              <a:t>处理器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AGP 4X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AGP</a:t>
            </a:r>
            <a:r>
              <a:rPr lang="zh-CN" altLang="en-US" sz="600" b="1" dirty="0"/>
              <a:t>总线插槽，用于连接</a:t>
            </a:r>
            <a:r>
              <a:rPr lang="en-US" altLang="zh-CN" sz="600" b="1" dirty="0"/>
              <a:t>AGP</a:t>
            </a:r>
            <a:r>
              <a:rPr lang="zh-CN" altLang="en-US" sz="600" b="1" dirty="0"/>
              <a:t>显卡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DDR2</a:t>
            </a:r>
            <a:r>
              <a:rPr lang="zh-CN" altLang="en-US" sz="600" b="1" dirty="0"/>
              <a:t>（双通道）：</a:t>
            </a:r>
            <a:r>
              <a:rPr lang="en-US" altLang="zh-CN" sz="600" b="1" dirty="0"/>
              <a:t>DDR2</a:t>
            </a:r>
            <a:r>
              <a:rPr lang="zh-CN" altLang="en-US" sz="600" b="1" dirty="0"/>
              <a:t>内存条插槽，用于连接</a:t>
            </a:r>
            <a:r>
              <a:rPr lang="en-US" altLang="zh-CN" sz="600" b="1" dirty="0"/>
              <a:t>DDR2 SDRAM</a:t>
            </a:r>
            <a:r>
              <a:rPr lang="zh-CN" altLang="en-US" sz="600" b="1" dirty="0"/>
              <a:t>内存条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ATA 100MB/s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2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IDE Channels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ATA</a:t>
            </a:r>
            <a:r>
              <a:rPr lang="zh-CN" altLang="en-US" sz="600" b="1" dirty="0"/>
              <a:t>接口，用于连接</a:t>
            </a:r>
            <a:r>
              <a:rPr lang="en-US" altLang="zh-CN" sz="600" b="1" dirty="0"/>
              <a:t>IDE</a:t>
            </a:r>
            <a:r>
              <a:rPr lang="zh-CN" altLang="en-US" sz="600" b="1" dirty="0"/>
              <a:t>硬盘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LAN Interface</a:t>
            </a:r>
            <a:r>
              <a:rPr lang="zh-CN" altLang="en-US" sz="600" b="1" dirty="0"/>
              <a:t>：网络接口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6 Channel Audio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6</a:t>
            </a:r>
            <a:r>
              <a:rPr lang="zh-CN" altLang="en-US" sz="600" b="1" dirty="0"/>
              <a:t>通道音频接口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PCI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PCI</a:t>
            </a:r>
            <a:r>
              <a:rPr lang="zh-CN" altLang="en-US" sz="600" b="1" dirty="0"/>
              <a:t>插槽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4 USB Ports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4</a:t>
            </a:r>
            <a:r>
              <a:rPr lang="zh-CN" altLang="en-US" sz="600" b="1" dirty="0"/>
              <a:t>个</a:t>
            </a:r>
            <a:r>
              <a:rPr lang="en-US" altLang="zh-CN" sz="600" b="1" dirty="0"/>
              <a:t>USB</a:t>
            </a:r>
            <a:r>
              <a:rPr lang="zh-CN" altLang="en-US" sz="600" b="1" dirty="0"/>
              <a:t>接口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Flash BIOS</a:t>
            </a:r>
            <a:r>
              <a:rPr lang="zh-CN" altLang="en-US" sz="600" b="1" dirty="0"/>
              <a:t>：采用</a:t>
            </a:r>
            <a:r>
              <a:rPr lang="en-US" altLang="zh-CN" sz="600" b="1" dirty="0"/>
              <a:t>Flash ROM</a:t>
            </a:r>
            <a:r>
              <a:rPr lang="zh-CN" altLang="en-US" sz="600" b="1" dirty="0"/>
              <a:t>的</a:t>
            </a:r>
            <a:r>
              <a:rPr lang="en-US" altLang="zh-CN" sz="600" b="1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2023652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04664"/>
            <a:ext cx="8229600" cy="5328592"/>
          </a:xfrm>
        </p:spPr>
        <p:txBody>
          <a:bodyPr/>
          <a:lstStyle/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前端总线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FSB</a:t>
            </a:r>
            <a:r>
              <a:rPr lang="zh-CN" altLang="en-US" sz="1400" b="1" dirty="0"/>
              <a:t>，图</a:t>
            </a:r>
            <a:r>
              <a:rPr lang="en-US" altLang="zh-CN" sz="1400" b="1" dirty="0"/>
              <a:t>8.27</a:t>
            </a:r>
            <a:r>
              <a:rPr lang="zh-CN" altLang="en-US" sz="1400" b="1" dirty="0"/>
              <a:t>）用于连接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和北桥芯片（</a:t>
            </a:r>
            <a:r>
              <a:rPr lang="en-US" altLang="zh-CN" sz="1400" b="1" dirty="0"/>
              <a:t>MCH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1400" b="1" dirty="0"/>
              <a:t>前端总线的带宽</a:t>
            </a:r>
            <a:r>
              <a:rPr lang="en-US" altLang="zh-CN" sz="1400" b="1" dirty="0"/>
              <a:t>=100MHz x 4 x 8Byte = 3.2GB/s</a:t>
            </a:r>
          </a:p>
          <a:p>
            <a:pPr lvl="1" eaLnBrk="1" hangingPunct="1"/>
            <a:r>
              <a:rPr lang="zh-CN" altLang="en-US" sz="1000" b="1" dirty="0"/>
              <a:t>外频</a:t>
            </a:r>
            <a:r>
              <a:rPr lang="en-US" altLang="zh-CN" sz="1000" b="1" dirty="0"/>
              <a:t>=100MHz</a:t>
            </a:r>
            <a:r>
              <a:rPr lang="zh-CN" altLang="en-US" sz="1000" b="1" dirty="0"/>
              <a:t>；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（指采用</a:t>
            </a:r>
            <a:r>
              <a:rPr lang="en-US" altLang="zh-CN" sz="1000" b="1" dirty="0"/>
              <a:t>QDR</a:t>
            </a:r>
            <a:r>
              <a:rPr lang="zh-CN" altLang="en-US" sz="1000" b="1" dirty="0"/>
              <a:t>技术）；数据总线为</a:t>
            </a:r>
            <a:r>
              <a:rPr lang="en-US" altLang="zh-CN" sz="1000" b="1" dirty="0"/>
              <a:t>64</a:t>
            </a:r>
            <a:r>
              <a:rPr lang="zh-CN" altLang="en-US" sz="1000" b="1" dirty="0"/>
              <a:t>位</a:t>
            </a:r>
            <a:r>
              <a:rPr lang="en-US" altLang="zh-CN" sz="1000" b="1" dirty="0"/>
              <a:t>=8Byte</a:t>
            </a:r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/>
              <a:t>内存通道的性能（带宽）</a:t>
            </a:r>
            <a:r>
              <a:rPr lang="en-US" altLang="zh-CN" sz="1400" b="1" dirty="0"/>
              <a:t>=100MHz x 2</a:t>
            </a:r>
            <a:r>
              <a:rPr lang="zh-CN" altLang="en-US" sz="1400" b="1" dirty="0"/>
              <a:t>倍</a:t>
            </a:r>
            <a:r>
              <a:rPr lang="en-US" altLang="zh-CN" sz="1400" b="1" dirty="0"/>
              <a:t> x 8Byte x 2</a:t>
            </a:r>
            <a:r>
              <a:rPr lang="zh-CN" altLang="en-US" sz="1400" b="1" dirty="0"/>
              <a:t>通道</a:t>
            </a:r>
            <a:r>
              <a:rPr lang="en-US" altLang="zh-CN" sz="1400" b="1" dirty="0"/>
              <a:t> = 3.2GB/s</a:t>
            </a:r>
          </a:p>
          <a:p>
            <a:pPr lvl="1" eaLnBrk="1" hangingPunct="1"/>
            <a:r>
              <a:rPr lang="zh-CN" altLang="en-US" sz="1000" b="1" dirty="0"/>
              <a:t>外频</a:t>
            </a:r>
            <a:r>
              <a:rPr lang="en-US" altLang="zh-CN" sz="1000" b="1" dirty="0"/>
              <a:t>=100MHz</a:t>
            </a:r>
            <a:r>
              <a:rPr lang="zh-CN" altLang="en-US" sz="1000" b="1" dirty="0"/>
              <a:t>；</a:t>
            </a:r>
            <a:r>
              <a:rPr lang="en-US" altLang="zh-CN" sz="1000" b="1" dirty="0"/>
              <a:t>2</a:t>
            </a:r>
            <a:r>
              <a:rPr lang="zh-CN" altLang="en-US" sz="1000" b="1" dirty="0"/>
              <a:t>倍（指</a:t>
            </a:r>
            <a:r>
              <a:rPr lang="en-US" altLang="zh-CN" sz="1000" b="1" dirty="0"/>
              <a:t>DDR2</a:t>
            </a:r>
            <a:r>
              <a:rPr lang="zh-CN" altLang="en-US" sz="1000" b="1" dirty="0"/>
              <a:t>）；数据总线为</a:t>
            </a:r>
            <a:r>
              <a:rPr lang="en-US" altLang="zh-CN" sz="1000" b="1" dirty="0"/>
              <a:t>64</a:t>
            </a:r>
            <a:r>
              <a:rPr lang="zh-CN" altLang="en-US" sz="1000" b="1" dirty="0"/>
              <a:t>位</a:t>
            </a:r>
            <a:r>
              <a:rPr lang="en-US" altLang="zh-CN" sz="1000" b="1" dirty="0"/>
              <a:t>=8Byte</a:t>
            </a:r>
            <a:r>
              <a:rPr lang="zh-CN" altLang="en-US" sz="1000" b="1" dirty="0"/>
              <a:t>；</a:t>
            </a:r>
            <a:r>
              <a:rPr lang="en-US" altLang="zh-CN" sz="1000" b="1" dirty="0"/>
              <a:t>2</a:t>
            </a:r>
            <a:r>
              <a:rPr lang="zh-CN" altLang="en-US" sz="1000" b="1" dirty="0"/>
              <a:t>通道（图</a:t>
            </a:r>
            <a:r>
              <a:rPr lang="en-US" altLang="zh-CN" sz="1000" b="1" dirty="0"/>
              <a:t>8.26</a:t>
            </a:r>
            <a:r>
              <a:rPr lang="zh-CN" altLang="en-US" sz="1000" b="1" dirty="0"/>
              <a:t>中有</a:t>
            </a:r>
            <a:r>
              <a:rPr lang="en-US" altLang="zh-CN" sz="1000" b="1" dirty="0"/>
              <a:t>2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DDR2</a:t>
            </a:r>
            <a:r>
              <a:rPr lang="zh-CN" altLang="en-US" sz="1000" b="1" dirty="0"/>
              <a:t>通道）</a:t>
            </a:r>
            <a:endParaRPr lang="en-US" altLang="zh-CN" sz="10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北桥芯片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MCH</a:t>
            </a:r>
            <a:r>
              <a:rPr lang="zh-CN" altLang="en-US" sz="1400" b="1" dirty="0"/>
              <a:t>）用于连接高速的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AGP</a:t>
            </a:r>
            <a:r>
              <a:rPr lang="zh-CN" altLang="en-US" sz="1400" b="1" dirty="0"/>
              <a:t>显卡、内存（</a:t>
            </a:r>
            <a:r>
              <a:rPr lang="en-US" altLang="zh-CN" sz="1400" b="1" dirty="0"/>
              <a:t>DDR2</a:t>
            </a:r>
            <a:r>
              <a:rPr lang="zh-CN" altLang="en-US" sz="1400" b="1" dirty="0"/>
              <a:t>）和南桥芯片（</a:t>
            </a:r>
            <a:r>
              <a:rPr lang="en-US" altLang="zh-CN" sz="1400" b="1" dirty="0"/>
              <a:t>ICH2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南桥芯片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ICH2</a:t>
            </a:r>
            <a:r>
              <a:rPr lang="zh-CN" altLang="en-US" sz="1400" b="1" dirty="0"/>
              <a:t>，图</a:t>
            </a:r>
            <a:r>
              <a:rPr lang="en-US" altLang="zh-CN" sz="1400" b="1" dirty="0"/>
              <a:t>8.28</a:t>
            </a:r>
            <a:r>
              <a:rPr lang="zh-CN" altLang="en-US" sz="1400" b="1" dirty="0"/>
              <a:t>）集成了</a:t>
            </a:r>
            <a:r>
              <a:rPr lang="en-US" altLang="zh-CN" sz="1400" b="1" dirty="0"/>
              <a:t>IHA</a:t>
            </a:r>
            <a:r>
              <a:rPr lang="zh-CN" altLang="en-US" sz="1400" b="1" dirty="0"/>
              <a:t>总线</a:t>
            </a:r>
            <a:r>
              <a:rPr lang="en-US" altLang="zh-CN" sz="1400" b="1" dirty="0"/>
              <a:t>Hub</a:t>
            </a:r>
            <a:r>
              <a:rPr lang="zh-CN" altLang="en-US" sz="1400" b="1" dirty="0"/>
              <a:t>接口、实时时钟控制器</a:t>
            </a:r>
            <a:r>
              <a:rPr lang="en-US" altLang="zh-CN" sz="1400" b="1" dirty="0"/>
              <a:t>RTC</a:t>
            </a:r>
            <a:r>
              <a:rPr lang="zh-CN" altLang="en-US" sz="1400" b="1" dirty="0"/>
              <a:t>、中断控制器、</a:t>
            </a:r>
            <a:r>
              <a:rPr lang="en-US" altLang="zh-CN" sz="1400" b="1" dirty="0"/>
              <a:t>GPIO</a:t>
            </a:r>
            <a:r>
              <a:rPr lang="zh-CN" altLang="en-US" sz="1400" b="1" dirty="0"/>
              <a:t>端口、</a:t>
            </a:r>
            <a:r>
              <a:rPr lang="en-US" altLang="zh-CN" sz="1400" b="1" dirty="0"/>
              <a:t>IDE</a:t>
            </a:r>
            <a:r>
              <a:rPr lang="zh-CN" altLang="en-US" sz="1400" b="1" dirty="0"/>
              <a:t>内存接口、电源管理模块、网络接口、音频接口、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总线控制器、</a:t>
            </a:r>
            <a:r>
              <a:rPr lang="en-US" altLang="zh-CN" sz="1400" b="1" dirty="0"/>
              <a:t>USB</a:t>
            </a:r>
            <a:r>
              <a:rPr lang="zh-CN" altLang="en-US" sz="1400" b="1" dirty="0"/>
              <a:t>总线控制器、</a:t>
            </a:r>
            <a:r>
              <a:rPr lang="en-US" altLang="zh-CN" sz="1400" b="1" dirty="0"/>
              <a:t>SMBUS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SMI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LPC</a:t>
            </a:r>
            <a:r>
              <a:rPr lang="zh-CN" altLang="en-US" sz="1400" b="1" dirty="0"/>
              <a:t>总线接口、</a:t>
            </a:r>
            <a:r>
              <a:rPr lang="en-US" altLang="zh-CN" sz="1400" b="1" dirty="0"/>
              <a:t>BIOS</a:t>
            </a:r>
            <a:r>
              <a:rPr lang="zh-CN" altLang="en-US" sz="1400" b="1" dirty="0"/>
              <a:t>等设备。</a:t>
            </a:r>
            <a:endParaRPr lang="en-US" altLang="zh-CN" sz="1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85A414-DCC3-A8A9-DDC4-3DFA75BEF79E}"/>
              </a:ext>
            </a:extLst>
          </p:cNvPr>
          <p:cNvGrpSpPr/>
          <p:nvPr/>
        </p:nvGrpSpPr>
        <p:grpSpPr>
          <a:xfrm>
            <a:off x="3597108" y="4219075"/>
            <a:ext cx="2703084" cy="2295236"/>
            <a:chOff x="1187624" y="4219075"/>
            <a:chExt cx="2703084" cy="229523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1542623" y="623731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8.27    </a:t>
              </a:r>
              <a:r>
                <a:rPr lang="zh-CN" altLang="en-US" sz="1200" b="1" dirty="0"/>
                <a:t>前端总线内部结构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5E1353-D514-B864-EB04-3F670691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4219075"/>
              <a:ext cx="2703084" cy="187422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23BC65-30C3-95CB-B07E-A6E841334929}"/>
              </a:ext>
            </a:extLst>
          </p:cNvPr>
          <p:cNvGrpSpPr/>
          <p:nvPr/>
        </p:nvGrpSpPr>
        <p:grpSpPr>
          <a:xfrm>
            <a:off x="6755159" y="4077072"/>
            <a:ext cx="2209329" cy="2653263"/>
            <a:chOff x="4932040" y="4077072"/>
            <a:chExt cx="2209329" cy="265326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F48CCBE-91A3-6EB6-0EA1-39EB21BB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4077072"/>
              <a:ext cx="2209329" cy="225856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35F917F-AFC4-2575-4DDB-2C8C603DE6D6}"/>
                </a:ext>
              </a:extLst>
            </p:cNvPr>
            <p:cNvSpPr txBox="1"/>
            <p:nvPr/>
          </p:nvSpPr>
          <p:spPr>
            <a:xfrm>
              <a:off x="5004048" y="6453336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8.28    </a:t>
              </a:r>
              <a:r>
                <a:rPr lang="zh-CN" altLang="en-US" sz="1200" b="1" dirty="0"/>
                <a:t>南桥芯片内部结构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064E074-DAD5-D02E-AF8C-946B957DFE39}"/>
              </a:ext>
            </a:extLst>
          </p:cNvPr>
          <p:cNvSpPr txBox="1"/>
          <p:nvPr/>
        </p:nvSpPr>
        <p:spPr>
          <a:xfrm>
            <a:off x="35496" y="6422848"/>
            <a:ext cx="3219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8.26    </a:t>
            </a:r>
            <a:r>
              <a:rPr lang="zh-CN" altLang="en-US" sz="1200" b="1" dirty="0"/>
              <a:t>采用前端总线的计算机系统总线结构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31224E-28CD-7A78-1E00-EDDA2595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046584"/>
            <a:ext cx="2592288" cy="22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9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5328592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、采用</a:t>
            </a:r>
            <a:r>
              <a:rPr lang="en-US" altLang="zh-CN" sz="2000" b="1" dirty="0"/>
              <a:t>QPI</a:t>
            </a:r>
            <a:r>
              <a:rPr lang="zh-CN" altLang="en-US" sz="2000" b="1" dirty="0"/>
              <a:t>总线南北桥结构</a:t>
            </a:r>
            <a:endParaRPr lang="en-US" altLang="zh-CN" sz="2000" b="1" dirty="0"/>
          </a:p>
          <a:p>
            <a:pPr lvl="2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8.26</a:t>
            </a:r>
            <a:r>
              <a:rPr lang="zh-CN" altLang="en-US" sz="1400" b="1" dirty="0"/>
              <a:t>为采用</a:t>
            </a:r>
            <a:r>
              <a:rPr lang="en-US" altLang="zh-CN" sz="1400" b="1" dirty="0">
                <a:solidFill>
                  <a:srgbClr val="FF0000"/>
                </a:solidFill>
              </a:rPr>
              <a:t>QPI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Intel Core i7 </a:t>
            </a:r>
            <a:r>
              <a:rPr lang="zh-CN" altLang="en-US" sz="1400" b="1" dirty="0"/>
              <a:t>处理器的总线结构。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比较图</a:t>
            </a:r>
            <a:r>
              <a:rPr lang="en-US" altLang="zh-CN" sz="1400" b="1" dirty="0"/>
              <a:t>8.29</a:t>
            </a:r>
            <a:r>
              <a:rPr lang="zh-CN" altLang="en-US" sz="1400" b="1" dirty="0"/>
              <a:t>和图</a:t>
            </a:r>
            <a:r>
              <a:rPr lang="en-US" altLang="zh-CN" sz="1400" b="1" dirty="0"/>
              <a:t>8.26</a:t>
            </a:r>
            <a:r>
              <a:rPr lang="zh-CN" altLang="en-US" sz="1400" b="1" dirty="0"/>
              <a:t>：用</a:t>
            </a:r>
            <a:r>
              <a:rPr lang="en-US" altLang="zh-CN" sz="1400" b="1" dirty="0"/>
              <a:t>QPI</a:t>
            </a:r>
            <a:r>
              <a:rPr lang="zh-CN" altLang="en-US" sz="1400" b="1" dirty="0"/>
              <a:t>总线代替前端总线（</a:t>
            </a:r>
            <a:r>
              <a:rPr lang="en-US" altLang="zh-CN" sz="1400" b="1" dirty="0"/>
              <a:t>FSB</a:t>
            </a:r>
            <a:r>
              <a:rPr lang="zh-CN" altLang="en-US" sz="1400" b="1" dirty="0"/>
              <a:t>）；用</a:t>
            </a:r>
            <a:r>
              <a:rPr lang="en-US" altLang="zh-CN" sz="1400" b="1" dirty="0"/>
              <a:t>DMI</a:t>
            </a:r>
            <a:r>
              <a:rPr lang="zh-CN" altLang="en-US" sz="1400" b="1" dirty="0"/>
              <a:t>总线代替</a:t>
            </a:r>
            <a:r>
              <a:rPr lang="en-US" altLang="zh-CN" sz="1400" b="1" dirty="0"/>
              <a:t>IHA</a:t>
            </a:r>
            <a:r>
              <a:rPr lang="zh-CN" altLang="en-US" sz="1400" b="1" dirty="0"/>
              <a:t>总线（</a:t>
            </a:r>
            <a:r>
              <a:rPr lang="en-US" altLang="zh-CN" sz="1400" b="1" dirty="0"/>
              <a:t>Intel Hub Architecture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DDR3</a:t>
            </a:r>
            <a:r>
              <a:rPr lang="zh-CN" altLang="en-US" sz="1400" b="1" dirty="0"/>
              <a:t>内存条（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个通道）直接与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连接。</a:t>
            </a:r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73B216-F9A9-42AB-A066-EF8F57942978}"/>
              </a:ext>
            </a:extLst>
          </p:cNvPr>
          <p:cNvGrpSpPr/>
          <p:nvPr/>
        </p:nvGrpSpPr>
        <p:grpSpPr>
          <a:xfrm>
            <a:off x="899592" y="3789040"/>
            <a:ext cx="7827663" cy="3024336"/>
            <a:chOff x="1143365" y="3789040"/>
            <a:chExt cx="7827663" cy="302433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1143365" y="6536377"/>
              <a:ext cx="3140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8.29    </a:t>
              </a:r>
              <a:r>
                <a:rPr lang="zh-CN" altLang="en-US" sz="1200" b="1" dirty="0"/>
                <a:t>采用</a:t>
              </a:r>
              <a:r>
                <a:rPr lang="en-US" altLang="zh-CN" sz="1200" b="1" dirty="0"/>
                <a:t>QPI</a:t>
              </a:r>
              <a:r>
                <a:rPr lang="zh-CN" altLang="en-US" sz="1200" b="1" dirty="0"/>
                <a:t>总线的计算机系统总线结构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F636058-1499-8E6D-C558-47F59A86E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2463" y="3789040"/>
              <a:ext cx="2967489" cy="267609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214FBB-A0A8-D851-0D49-D3FB8790C3DF}"/>
                </a:ext>
              </a:extLst>
            </p:cNvPr>
            <p:cNvSpPr txBox="1"/>
            <p:nvPr/>
          </p:nvSpPr>
          <p:spPr>
            <a:xfrm>
              <a:off x="5751877" y="6536377"/>
              <a:ext cx="3219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8.26    </a:t>
              </a:r>
              <a:r>
                <a:rPr lang="zh-CN" altLang="en-US" sz="1200" b="1" dirty="0"/>
                <a:t>采用前端总线的究竟是系统总线结构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F732C70-968E-6DB4-5145-07996128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901" y="3988773"/>
              <a:ext cx="2749998" cy="239255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F59FC8E-56DF-A176-6953-A2061FED0076}"/>
              </a:ext>
            </a:extLst>
          </p:cNvPr>
          <p:cNvSpPr txBox="1"/>
          <p:nvPr/>
        </p:nvSpPr>
        <p:spPr>
          <a:xfrm>
            <a:off x="2843808" y="1844824"/>
            <a:ext cx="3024336" cy="201555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QPI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Quick Path Interconnect</a:t>
            </a:r>
            <a:r>
              <a:rPr lang="zh-CN" altLang="en-US" sz="600" b="1" dirty="0"/>
              <a:t>，快速通道互联总线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X58 IOH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I/O Hub</a:t>
            </a:r>
            <a:r>
              <a:rPr lang="zh-CN" altLang="en-US" sz="600" b="1" dirty="0"/>
              <a:t>，北桥芯片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ICH10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I/O Controller Hub</a:t>
            </a:r>
            <a:r>
              <a:rPr lang="zh-CN" altLang="en-US" sz="600" b="1" dirty="0"/>
              <a:t>，南桥芯片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DMI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Direct Media Interface</a:t>
            </a:r>
            <a:r>
              <a:rPr lang="zh-CN" altLang="en-US" sz="600" b="1" dirty="0"/>
              <a:t>，直接媒体接口总线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LPC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Low Pin Count</a:t>
            </a:r>
            <a:r>
              <a:rPr lang="zh-CN" altLang="en-US" sz="600" b="1" dirty="0"/>
              <a:t>，</a:t>
            </a:r>
            <a:r>
              <a:rPr lang="en-US" altLang="zh-CN" sz="600" b="1" dirty="0"/>
              <a:t>LPC</a:t>
            </a:r>
            <a:r>
              <a:rPr lang="zh-CN" altLang="en-US" sz="600" b="1" dirty="0"/>
              <a:t>总线，用于连接一些“老旧”设备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SPI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Serial Peripheral Interface</a:t>
            </a:r>
            <a:r>
              <a:rPr lang="zh-CN" altLang="en-US" sz="600" b="1" dirty="0"/>
              <a:t>，串行外设接口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fr-FR" altLang="zh-CN" sz="600" b="1" dirty="0"/>
              <a:t>PCI Express 2.0 32 lanes Graphics</a:t>
            </a:r>
            <a:r>
              <a:rPr lang="zh-CN" altLang="en-US" sz="600" b="1" dirty="0"/>
              <a:t>：连接显卡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12 USB 2.0 Ports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12</a:t>
            </a:r>
            <a:r>
              <a:rPr lang="zh-CN" altLang="en-US" sz="600" b="1" dirty="0"/>
              <a:t>个</a:t>
            </a:r>
            <a:r>
              <a:rPr lang="en-US" altLang="zh-CN" sz="600" b="1" dirty="0"/>
              <a:t>USB</a:t>
            </a:r>
            <a:r>
              <a:rPr lang="zh-CN" altLang="en-US" sz="600" b="1" dirty="0"/>
              <a:t>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6 PCI Express x 1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6</a:t>
            </a:r>
            <a:r>
              <a:rPr lang="zh-CN" altLang="en-US" sz="600" b="1" dirty="0"/>
              <a:t>个</a:t>
            </a:r>
            <a:r>
              <a:rPr lang="en-US" altLang="zh-CN" sz="600" b="1" dirty="0"/>
              <a:t>PCI</a:t>
            </a:r>
            <a:r>
              <a:rPr lang="zh-CN" altLang="en-US" sz="600" b="1" dirty="0"/>
              <a:t>插槽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Intel Integrated 10/100/1000 MAC</a:t>
            </a:r>
            <a:r>
              <a:rPr lang="zh-CN" altLang="en-US" sz="600" b="1" dirty="0"/>
              <a:t>：连接网卡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Intel High Definition Audio</a:t>
            </a:r>
            <a:r>
              <a:rPr lang="zh-CN" altLang="en-US" sz="600" b="1" dirty="0"/>
              <a:t>：音频接口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6 SATA</a:t>
            </a:r>
            <a:r>
              <a:rPr lang="zh-CN" altLang="en-US" sz="600" b="1" dirty="0"/>
              <a:t>：连接硬盘</a:t>
            </a:r>
            <a:endParaRPr lang="en-US" altLang="zh-CN" sz="6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600" b="1" dirty="0"/>
              <a:t>BIOS Supports</a:t>
            </a:r>
            <a:r>
              <a:rPr lang="zh-CN" altLang="en-US" sz="600" b="1" dirty="0"/>
              <a:t>：连接</a:t>
            </a:r>
            <a:r>
              <a:rPr lang="en-US" altLang="zh-CN" sz="600" b="1" dirty="0"/>
              <a:t>BIOS</a:t>
            </a:r>
            <a:r>
              <a:rPr lang="zh-CN" altLang="en-US" sz="600" b="1" dirty="0"/>
              <a:t>芯片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266820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04664"/>
            <a:ext cx="8229600" cy="5328592"/>
          </a:xfrm>
        </p:spPr>
        <p:txBody>
          <a:bodyPr/>
          <a:lstStyle/>
          <a:p>
            <a:pPr eaLnBrk="1" hangingPunct="1"/>
            <a:r>
              <a:rPr lang="en-US" altLang="zh-CN" sz="1400" b="1" dirty="0">
                <a:solidFill>
                  <a:srgbClr val="FF0000"/>
                </a:solidFill>
              </a:rPr>
              <a:t>QPI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用于连接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和北桥芯片</a:t>
            </a:r>
            <a:r>
              <a:rPr lang="en-US" altLang="zh-CN" sz="1400" b="1" dirty="0"/>
              <a:t>X58 IOH</a:t>
            </a:r>
            <a:r>
              <a:rPr lang="zh-CN" altLang="en-US" sz="1400" b="1" dirty="0"/>
              <a:t>（图</a:t>
            </a:r>
            <a:r>
              <a:rPr lang="en-US" altLang="zh-CN" sz="1400" b="1" dirty="0"/>
              <a:t>8.30</a:t>
            </a:r>
            <a:r>
              <a:rPr lang="zh-CN" altLang="en-US" sz="1400" b="1" dirty="0"/>
              <a:t>），代替前端总线</a:t>
            </a:r>
            <a:r>
              <a:rPr lang="en-US" altLang="zh-CN" sz="1400" b="1" dirty="0"/>
              <a:t>FSB</a:t>
            </a:r>
            <a:r>
              <a:rPr lang="zh-CN" altLang="en-US" sz="1400" b="1" dirty="0"/>
              <a:t>（图</a:t>
            </a:r>
            <a:r>
              <a:rPr lang="en-US" altLang="zh-CN" sz="1400" b="1" dirty="0"/>
              <a:t>8.27</a:t>
            </a:r>
            <a:r>
              <a:rPr lang="zh-CN" altLang="en-US" sz="1400" b="1" dirty="0"/>
              <a:t>），直接对标</a:t>
            </a:r>
            <a:r>
              <a:rPr lang="en-US" altLang="zh-CN" sz="1400" b="1" dirty="0"/>
              <a:t>AMD</a:t>
            </a:r>
            <a:r>
              <a:rPr lang="zh-CN" altLang="en-US" sz="1400" b="1" dirty="0"/>
              <a:t>公司的</a:t>
            </a:r>
            <a:r>
              <a:rPr lang="en-US" altLang="zh-CN" sz="1400" b="1" dirty="0"/>
              <a:t>HT</a:t>
            </a:r>
            <a:r>
              <a:rPr lang="zh-CN" altLang="en-US" sz="1400" b="1" dirty="0"/>
              <a:t>总线。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en-US" altLang="zh-CN" sz="1400" b="1" dirty="0"/>
              <a:t>QPI</a:t>
            </a:r>
            <a:r>
              <a:rPr lang="zh-CN" altLang="en-US" sz="1400" b="1" dirty="0"/>
              <a:t>总线带宽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每秒传输次数（</a:t>
            </a:r>
            <a:r>
              <a:rPr lang="en-US" altLang="zh-CN" sz="1400" b="1" dirty="0"/>
              <a:t>QPI</a:t>
            </a:r>
            <a:r>
              <a:rPr lang="zh-CN" altLang="en-US" sz="1400" b="1" dirty="0"/>
              <a:t>频率）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单次传输的有效数据（</a:t>
            </a:r>
            <a:r>
              <a:rPr lang="en-US" altLang="zh-CN" sz="1400" b="1" dirty="0"/>
              <a:t>2Byte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双向 </a:t>
            </a:r>
            <a:r>
              <a:rPr lang="en-US" altLang="zh-CN" sz="1400" b="1" dirty="0"/>
              <a:t>= 6.4GT/s x 2Byte x 2 = 25.6 GB/s</a:t>
            </a:r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北桥芯片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X58 IOH</a:t>
            </a:r>
            <a:r>
              <a:rPr lang="zh-CN" altLang="en-US" sz="1400" b="1" dirty="0"/>
              <a:t>）用于连接高速的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PCI Express 2.0</a:t>
            </a:r>
            <a:r>
              <a:rPr lang="zh-CN" altLang="en-US" sz="1400" b="1" dirty="0"/>
              <a:t>显卡和南桥芯片（</a:t>
            </a:r>
            <a:r>
              <a:rPr lang="en-US" altLang="zh-CN" sz="1400" b="1" dirty="0"/>
              <a:t>ICH10</a:t>
            </a:r>
            <a:r>
              <a:rPr lang="zh-CN" altLang="en-US" sz="1400" b="1" dirty="0"/>
              <a:t>），北桥芯片内部采用交换结构（</a:t>
            </a:r>
            <a:r>
              <a:rPr lang="en-US" altLang="zh-CN" sz="1400" b="1" dirty="0"/>
              <a:t>Switch</a:t>
            </a:r>
            <a:r>
              <a:rPr lang="zh-CN" altLang="en-US" sz="1400" b="1" dirty="0"/>
              <a:t>）进行连接，大大提升了系统性能。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  <a:p>
            <a:pPr eaLnBrk="1" hangingPunct="1"/>
            <a:r>
              <a:rPr lang="zh-CN" altLang="en-US" sz="1400" b="1" dirty="0">
                <a:solidFill>
                  <a:srgbClr val="FF0000"/>
                </a:solidFill>
              </a:rPr>
              <a:t>南桥芯片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ICH10</a:t>
            </a:r>
            <a:r>
              <a:rPr lang="zh-CN" altLang="en-US" sz="1400" b="1" dirty="0"/>
              <a:t>）集成了</a:t>
            </a:r>
            <a:r>
              <a:rPr lang="en-US" altLang="zh-CN" sz="1400" b="1" dirty="0"/>
              <a:t>DMI</a:t>
            </a:r>
            <a:r>
              <a:rPr lang="zh-CN" altLang="en-US" sz="1400" b="1" dirty="0"/>
              <a:t>总线接口、</a:t>
            </a:r>
            <a:r>
              <a:rPr lang="en-US" altLang="zh-CN" sz="1400" b="1" dirty="0"/>
              <a:t>SATA</a:t>
            </a:r>
            <a:r>
              <a:rPr lang="zh-CN" altLang="en-US" sz="1400" b="1" dirty="0"/>
              <a:t>存储接口、网络接口、音频接口、</a:t>
            </a:r>
            <a:r>
              <a:rPr lang="en-US" altLang="zh-CN" sz="1400" b="1" dirty="0"/>
              <a:t>PCIe</a:t>
            </a:r>
            <a:r>
              <a:rPr lang="zh-CN" altLang="en-US" sz="1400" b="1" dirty="0"/>
              <a:t>总线控制器、</a:t>
            </a:r>
            <a:r>
              <a:rPr lang="en-US" altLang="zh-CN" sz="1400" b="1" dirty="0"/>
              <a:t>USB</a:t>
            </a:r>
            <a:r>
              <a:rPr lang="zh-CN" altLang="en-US" sz="1400" b="1" dirty="0"/>
              <a:t>总线控制器、</a:t>
            </a:r>
            <a:r>
              <a:rPr lang="en-US" altLang="zh-CN" sz="1400" b="1" dirty="0"/>
              <a:t>BIOS</a:t>
            </a:r>
            <a:r>
              <a:rPr lang="zh-CN" altLang="en-US" sz="1400" b="1" dirty="0"/>
              <a:t>接口，用于中速设备的互连。</a:t>
            </a:r>
            <a:endParaRPr lang="en-US" altLang="zh-CN" sz="1400" b="1" dirty="0"/>
          </a:p>
          <a:p>
            <a:pPr eaLnBrk="1" hangingPunct="1"/>
            <a:endParaRPr lang="en-US" altLang="zh-CN" sz="1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473DCF-262A-540E-4AEA-67CF2F49F96A}"/>
              </a:ext>
            </a:extLst>
          </p:cNvPr>
          <p:cNvGrpSpPr/>
          <p:nvPr/>
        </p:nvGrpSpPr>
        <p:grpSpPr>
          <a:xfrm>
            <a:off x="3728766" y="4299638"/>
            <a:ext cx="5166844" cy="2106866"/>
            <a:chOff x="3291053" y="4299638"/>
            <a:chExt cx="5166844" cy="21068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3691150" y="6129505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8.30    QPI</a:t>
              </a:r>
              <a:r>
                <a:rPr lang="zh-CN" altLang="en-US" sz="1200" b="1" dirty="0"/>
                <a:t>总线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018AAB-4C7E-E12E-968B-70A2C1CD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053" y="4443064"/>
              <a:ext cx="2093897" cy="151211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95DD5BC-40F0-6AC1-D385-52CC2365E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9625" y="4299638"/>
              <a:ext cx="2448272" cy="163407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E4BD8BF-1850-D329-612F-355846EAB170}"/>
                </a:ext>
              </a:extLst>
            </p:cNvPr>
            <p:cNvSpPr txBox="1"/>
            <p:nvPr/>
          </p:nvSpPr>
          <p:spPr>
            <a:xfrm>
              <a:off x="6438543" y="6115362"/>
              <a:ext cx="159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8.27    </a:t>
              </a:r>
              <a:r>
                <a:rPr lang="zh-CN" altLang="en-US" sz="1200" b="1" dirty="0"/>
                <a:t>前端总线</a:t>
              </a:r>
              <a:r>
                <a:rPr lang="en-US" altLang="zh-CN" sz="1200" b="1" dirty="0"/>
                <a:t>FSB</a:t>
              </a:r>
              <a:endParaRPr lang="zh-CN" altLang="en-US" sz="1200" b="1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E0DB7F2-F6D6-87EB-A01B-884A096BEF31}"/>
              </a:ext>
            </a:extLst>
          </p:cNvPr>
          <p:cNvSpPr txBox="1"/>
          <p:nvPr/>
        </p:nvSpPr>
        <p:spPr>
          <a:xfrm>
            <a:off x="107504" y="6392361"/>
            <a:ext cx="314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8.29    </a:t>
            </a:r>
            <a:r>
              <a:rPr lang="zh-CN" altLang="en-US" sz="1200" b="1" dirty="0"/>
              <a:t>采用</a:t>
            </a:r>
            <a:r>
              <a:rPr lang="en-US" altLang="zh-CN" sz="1200" b="1" dirty="0"/>
              <a:t>QPI</a:t>
            </a:r>
            <a:r>
              <a:rPr lang="zh-CN" altLang="en-US" sz="1200" b="1" dirty="0"/>
              <a:t>总线的计算机系统总线结构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D930D4-F772-9F81-5051-CFF35D0C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2" y="3645024"/>
            <a:ext cx="2967489" cy="26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75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0BCC7B8-06BF-FCBD-756B-690D951C4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5328592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、无北桥芯片的</a:t>
            </a:r>
            <a:r>
              <a:rPr lang="en-US" altLang="zh-CN" sz="2000" b="1" dirty="0"/>
              <a:t>CPU+PCH</a:t>
            </a:r>
            <a:r>
              <a:rPr lang="zh-CN" altLang="en-US" sz="2000" b="1" dirty="0"/>
              <a:t>结构</a:t>
            </a:r>
            <a:endParaRPr lang="en-US" altLang="zh-CN" sz="20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8.31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CPU+PCH</a:t>
            </a:r>
            <a:r>
              <a:rPr lang="zh-CN" altLang="en-US" sz="1400" b="1" dirty="0"/>
              <a:t>结构的方案；该结构中没有北桥芯片，只有南桥芯片</a:t>
            </a:r>
            <a:r>
              <a:rPr lang="en-US" altLang="zh-CN" sz="1400" b="1" dirty="0"/>
              <a:t>PCH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南桥芯片</a:t>
            </a:r>
            <a:r>
              <a:rPr lang="en-US" altLang="zh-CN" sz="1400" b="1" dirty="0"/>
              <a:t>PCH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Platform Controller Hub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8.31</a:t>
            </a:r>
            <a:r>
              <a:rPr lang="zh-CN" altLang="en-US" sz="1400" b="1" dirty="0"/>
              <a:t>中将</a:t>
            </a:r>
            <a:r>
              <a:rPr lang="en-US" altLang="zh-CN" sz="1400" b="1" dirty="0"/>
              <a:t>PCI Express 3.0</a:t>
            </a:r>
            <a:r>
              <a:rPr lang="zh-CN" altLang="en-US" sz="1400" b="1" dirty="0"/>
              <a:t>接口集成到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中；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通过</a:t>
            </a:r>
            <a:r>
              <a:rPr lang="en-US" altLang="zh-CN" sz="1400" b="1" dirty="0"/>
              <a:t>DMI</a:t>
            </a:r>
            <a:r>
              <a:rPr lang="zh-CN" altLang="en-US" sz="1400" b="1" dirty="0"/>
              <a:t>总线与南桥芯片</a:t>
            </a:r>
            <a:r>
              <a:rPr lang="en-US" altLang="zh-CN" sz="1400" b="1" dirty="0"/>
              <a:t>PCH</a:t>
            </a:r>
            <a:r>
              <a:rPr lang="zh-CN" altLang="en-US" sz="1400" b="1" dirty="0"/>
              <a:t>相联。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7E1BB1-B89E-472D-E1EE-3E64D2FEDE1C}"/>
              </a:ext>
            </a:extLst>
          </p:cNvPr>
          <p:cNvGrpSpPr/>
          <p:nvPr/>
        </p:nvGrpSpPr>
        <p:grpSpPr>
          <a:xfrm>
            <a:off x="2856650" y="4415145"/>
            <a:ext cx="3245680" cy="2326223"/>
            <a:chOff x="2856650" y="4332104"/>
            <a:chExt cx="3245680" cy="232622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C7476B-82E4-0345-C58D-853322B17CA9}"/>
                </a:ext>
              </a:extLst>
            </p:cNvPr>
            <p:cNvSpPr txBox="1"/>
            <p:nvPr/>
          </p:nvSpPr>
          <p:spPr>
            <a:xfrm>
              <a:off x="3491880" y="6381328"/>
              <a:ext cx="1975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8.31    CPU+PCH</a:t>
              </a:r>
              <a:r>
                <a:rPr lang="zh-CN" altLang="en-US" sz="1200" b="1" dirty="0"/>
                <a:t>结构方案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97BFF92-D228-A899-5E44-2343940F9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6650" y="4332104"/>
              <a:ext cx="3245680" cy="190520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38E2D3A-C977-7865-A263-E4730990A7F6}"/>
              </a:ext>
            </a:extLst>
          </p:cNvPr>
          <p:cNvSpPr txBox="1"/>
          <p:nvPr/>
        </p:nvSpPr>
        <p:spPr>
          <a:xfrm>
            <a:off x="2987824" y="2348880"/>
            <a:ext cx="2718048" cy="16818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altLang="zh-CN" sz="1000" b="1" dirty="0"/>
              <a:t>PCI Express 3.0 40 lanes Graphics</a:t>
            </a:r>
            <a:r>
              <a:rPr lang="zh-CN" altLang="en-US" sz="1000" b="1" dirty="0"/>
              <a:t>：连接显卡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14 USB 3.0 Ports</a:t>
            </a:r>
            <a:r>
              <a:rPr lang="zh-CN" altLang="en-US" sz="1000" b="1" dirty="0"/>
              <a:t>：</a:t>
            </a:r>
            <a:r>
              <a:rPr lang="en-US" altLang="zh-CN" sz="1000" b="1" dirty="0"/>
              <a:t>12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USB</a:t>
            </a:r>
            <a:r>
              <a:rPr lang="zh-CN" altLang="en-US" sz="1000" b="1" dirty="0"/>
              <a:t>口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Intel Integrated 10/100/1000 MAC</a:t>
            </a:r>
            <a:r>
              <a:rPr lang="zh-CN" altLang="en-US" sz="1000" b="1" dirty="0"/>
              <a:t>：连接网卡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Intel High Definition Audio</a:t>
            </a:r>
            <a:r>
              <a:rPr lang="zh-CN" altLang="en-US" sz="1000" b="1" dirty="0"/>
              <a:t>：音频接口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8 PCI Express 2.0</a:t>
            </a:r>
            <a:r>
              <a:rPr lang="zh-CN" altLang="en-US" sz="1000" b="1" dirty="0"/>
              <a:t>：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PCI</a:t>
            </a:r>
            <a:r>
              <a:rPr lang="zh-CN" altLang="en-US" sz="1000" b="1" dirty="0"/>
              <a:t>插槽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10 SATA 3.0</a:t>
            </a:r>
            <a:r>
              <a:rPr lang="zh-CN" altLang="en-US" sz="1000" b="1" dirty="0"/>
              <a:t>：连接硬盘</a:t>
            </a:r>
            <a:endParaRPr lang="en-US" altLang="zh-CN" sz="10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000" b="1" dirty="0"/>
              <a:t>BIOS Supports</a:t>
            </a:r>
            <a:r>
              <a:rPr lang="zh-CN" altLang="en-US" sz="1000" b="1" dirty="0"/>
              <a:t>：连接</a:t>
            </a:r>
            <a:r>
              <a:rPr lang="en-US" altLang="zh-CN" sz="1000" b="1" dirty="0"/>
              <a:t>BIOS</a:t>
            </a:r>
            <a:r>
              <a:rPr lang="zh-CN" altLang="en-US" sz="1000" b="1" dirty="0"/>
              <a:t>芯片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843832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8.4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常用总线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6AD5BF-740E-4519-87DF-ACFDEA39FCD2}"/>
              </a:ext>
            </a:extLst>
          </p:cNvPr>
          <p:cNvSpPr txBox="1"/>
          <p:nvPr/>
        </p:nvSpPr>
        <p:spPr>
          <a:xfrm>
            <a:off x="7020272" y="476672"/>
            <a:ext cx="1728192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8.4.1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常用片内总线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8.4.2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常用系统总线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8.4.3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　常用</a:t>
            </a:r>
            <a:r>
              <a:rPr lang="en-US" altLang="zh-CN" sz="1200" b="1" i="0" dirty="0">
                <a:solidFill>
                  <a:srgbClr val="111111"/>
                </a:solidFill>
                <a:effectLst/>
                <a:latin typeface="Avenir"/>
              </a:rPr>
              <a:t>I/O</a:t>
            </a:r>
            <a:r>
              <a:rPr lang="zh-CN" altLang="en-US" sz="1200" b="1" i="0" dirty="0">
                <a:solidFill>
                  <a:srgbClr val="111111"/>
                </a:solidFill>
                <a:effectLst/>
                <a:latin typeface="Avenir"/>
              </a:rPr>
              <a:t>总线</a:t>
            </a:r>
            <a:endParaRPr lang="en-US" altLang="zh-CN" sz="1200" b="1" i="0" dirty="0">
              <a:solidFill>
                <a:srgbClr val="111111"/>
              </a:solidFill>
              <a:effectLst/>
              <a:latin typeface="Avenir"/>
            </a:endParaRPr>
          </a:p>
          <a:p>
            <a:r>
              <a:rPr lang="en-US" altLang="zh-CN" sz="1200" b="1" dirty="0">
                <a:solidFill>
                  <a:srgbClr val="111111"/>
                </a:solidFill>
                <a:latin typeface="Avenir"/>
              </a:rPr>
              <a:t>8.4.4    </a:t>
            </a:r>
            <a:r>
              <a:rPr lang="zh-CN" altLang="en-US" sz="1200" b="1" dirty="0">
                <a:solidFill>
                  <a:srgbClr val="111111"/>
                </a:solidFill>
                <a:latin typeface="Avenir"/>
              </a:rPr>
              <a:t>常用外部总线</a:t>
            </a:r>
            <a:endParaRPr lang="zh-CN" altLang="en-US" sz="1200" b="1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4DB70E2-08F3-4A55-D4E1-B1378FCA2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8.4.1  </a:t>
            </a:r>
            <a:r>
              <a:rPr lang="zh-CN" altLang="en-US" b="1" dirty="0">
                <a:ea typeface="黑体" panose="02010609060101010101" pitchFamily="49" charset="-122"/>
              </a:rPr>
              <a:t>常用片内总线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AMBA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600" b="1" dirty="0">
                <a:solidFill>
                  <a:srgbClr val="FF0000"/>
                </a:solidFill>
              </a:rPr>
              <a:t>AMBA</a:t>
            </a:r>
            <a:r>
              <a:rPr lang="zh-CN" altLang="en-US" sz="1600" b="1" dirty="0">
                <a:solidFill>
                  <a:srgbClr val="FF0000"/>
                </a:solidFill>
              </a:rPr>
              <a:t>总线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Advanced Microcontroller Bus Architecture</a:t>
            </a:r>
            <a:r>
              <a:rPr lang="zh-CN" altLang="en-US" sz="1600" b="1" dirty="0"/>
              <a:t>，高级微控制器总线结构；是</a:t>
            </a:r>
            <a:r>
              <a:rPr lang="en-US" altLang="zh-CN" sz="1600" b="1" dirty="0"/>
              <a:t>ARM</a:t>
            </a:r>
            <a:r>
              <a:rPr lang="zh-CN" altLang="en-US" sz="1600" b="1" dirty="0"/>
              <a:t>公司</a:t>
            </a:r>
            <a:r>
              <a:rPr lang="en-US" altLang="zh-CN" sz="1600" b="1" dirty="0"/>
              <a:t>1996</a:t>
            </a:r>
            <a:r>
              <a:rPr lang="zh-CN" altLang="en-US" sz="1600" b="1" dirty="0"/>
              <a:t>年发布的片内总线开放标准，方便用户将</a:t>
            </a:r>
            <a:r>
              <a:rPr lang="en-US" altLang="zh-CN" sz="1600" b="1" dirty="0"/>
              <a:t>RISC</a:t>
            </a:r>
            <a:r>
              <a:rPr lang="zh-CN" altLang="en-US" sz="1600" b="1" dirty="0"/>
              <a:t>处理器集成在其他</a:t>
            </a:r>
            <a:r>
              <a:rPr lang="en-US" altLang="zh-CN" sz="1600" b="1" dirty="0"/>
              <a:t>IP</a:t>
            </a:r>
            <a:r>
              <a:rPr lang="zh-CN" altLang="en-US" sz="1600" b="1" dirty="0"/>
              <a:t>芯核和外部设备中。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最新版本</a:t>
            </a:r>
            <a:r>
              <a:rPr lang="en-US" altLang="zh-CN" sz="1600" b="1" dirty="0"/>
              <a:t>AMBA 4.0</a:t>
            </a:r>
            <a:r>
              <a:rPr lang="zh-CN" altLang="en-US" sz="1600" b="1" dirty="0"/>
              <a:t>也称为</a:t>
            </a:r>
            <a:r>
              <a:rPr lang="en-US" altLang="zh-CN" sz="1600" b="1" dirty="0"/>
              <a:t>AXI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Advanced </a:t>
            </a:r>
            <a:r>
              <a:rPr lang="en-US" altLang="zh-CN" sz="1600" b="1" dirty="0" err="1"/>
              <a:t>eXtensible</a:t>
            </a:r>
            <a:r>
              <a:rPr lang="en-US" altLang="zh-CN" sz="1600" b="1" dirty="0"/>
              <a:t> Interface</a:t>
            </a:r>
            <a:r>
              <a:rPr lang="zh-CN" altLang="en-US" sz="1600" b="1" dirty="0"/>
              <a:t>，高级可扩展接口），是一种面向高性能、高带宽、低延迟的片内总线。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Wishbone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600" b="1" dirty="0">
                <a:solidFill>
                  <a:srgbClr val="FF0000"/>
                </a:solidFill>
              </a:rPr>
              <a:t>Wishbone</a:t>
            </a:r>
            <a:r>
              <a:rPr lang="zh-CN" altLang="en-US" sz="1600" b="1" dirty="0">
                <a:solidFill>
                  <a:srgbClr val="FF0000"/>
                </a:solidFill>
              </a:rPr>
              <a:t>总线</a:t>
            </a:r>
            <a:r>
              <a:rPr lang="zh-CN" altLang="en-US" sz="1600" b="1" dirty="0"/>
              <a:t>标准是</a:t>
            </a:r>
            <a:r>
              <a:rPr lang="en-US" altLang="zh-CN" sz="1600" b="1" dirty="0" err="1"/>
              <a:t>Silicore</a:t>
            </a:r>
            <a:r>
              <a:rPr lang="zh-CN" altLang="en-US" sz="1600" b="1" dirty="0"/>
              <a:t>公司</a:t>
            </a:r>
            <a:r>
              <a:rPr lang="en-US" altLang="zh-CN" sz="1600" b="1" dirty="0"/>
              <a:t>1999</a:t>
            </a:r>
            <a:r>
              <a:rPr lang="zh-CN" altLang="en-US" sz="1600" b="1" dirty="0"/>
              <a:t>年提出的开源并行总线标准，用于芯片内部软核、固核以及硬核之间的互连。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503914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17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8.4.2  </a:t>
            </a:r>
            <a:r>
              <a:rPr lang="zh-CN" altLang="en-US" b="1" dirty="0">
                <a:ea typeface="黑体" panose="02010609060101010101" pitchFamily="49" charset="-122"/>
              </a:rPr>
              <a:t>常用系统总线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ISA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ISA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Industry Standard Architecture</a:t>
            </a:r>
            <a:r>
              <a:rPr lang="zh-CN" altLang="en-US" sz="1200" b="1" dirty="0"/>
              <a:t>，工业标准体系结构；是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1984</a:t>
            </a:r>
            <a:r>
              <a:rPr lang="zh-CN" altLang="en-US" sz="1200" b="1" dirty="0"/>
              <a:t>年为</a:t>
            </a:r>
            <a:r>
              <a:rPr lang="en-US" altLang="zh-CN" sz="1200" b="1" dirty="0"/>
              <a:t>IBM PC/AT</a:t>
            </a:r>
            <a:r>
              <a:rPr lang="zh-CN" altLang="en-US" sz="1200" b="1" dirty="0"/>
              <a:t>电脑而制定的总线标准，也称为</a:t>
            </a:r>
            <a:r>
              <a:rPr lang="en-US" altLang="zh-CN" sz="1200" b="1" dirty="0">
                <a:solidFill>
                  <a:srgbClr val="FF0000"/>
                </a:solidFill>
              </a:rPr>
              <a:t>PC/AT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，是对</a:t>
            </a:r>
            <a:r>
              <a:rPr lang="en-US" altLang="zh-CN" sz="1200" b="1" dirty="0">
                <a:solidFill>
                  <a:srgbClr val="FF0000"/>
                </a:solidFill>
              </a:rPr>
              <a:t>PC/XT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总线，</a:t>
            </a:r>
            <a:r>
              <a:rPr lang="en-US" altLang="zh-CN" sz="1200" b="1" dirty="0"/>
              <a:t>62</a:t>
            </a:r>
            <a:r>
              <a:rPr lang="zh-CN" altLang="en-US" sz="1200" b="1" dirty="0"/>
              <a:t>个引脚）的扩展，以满足</a:t>
            </a:r>
            <a:r>
              <a:rPr lang="en-US" altLang="zh-CN" sz="1200" b="1" dirty="0"/>
              <a:t>8/16</a:t>
            </a:r>
            <a:r>
              <a:rPr lang="zh-CN" altLang="en-US" sz="1200" b="1" dirty="0"/>
              <a:t>位数据总线的要求；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总线的数据线为</a:t>
            </a:r>
            <a:r>
              <a:rPr lang="en-US" altLang="zh-CN" sz="1200" b="1" dirty="0"/>
              <a:t>16</a:t>
            </a:r>
            <a:r>
              <a:rPr lang="zh-CN" altLang="en-US" sz="1200" b="1" dirty="0"/>
              <a:t>位、地址线为</a:t>
            </a:r>
            <a:r>
              <a:rPr lang="en-US" altLang="zh-CN" sz="1200" b="1" dirty="0"/>
              <a:t>24</a:t>
            </a:r>
            <a:r>
              <a:rPr lang="zh-CN" altLang="en-US" sz="1200" b="1" dirty="0"/>
              <a:t>位，共有</a:t>
            </a:r>
            <a:r>
              <a:rPr lang="en-US" altLang="zh-CN" sz="1200" b="1" dirty="0"/>
              <a:t>98</a:t>
            </a:r>
            <a:r>
              <a:rPr lang="zh-CN" altLang="en-US" sz="1200" b="1" dirty="0"/>
              <a:t>个引脚；总线时钟频率</a:t>
            </a:r>
            <a:r>
              <a:rPr lang="en-US" altLang="zh-CN" sz="1200" b="1" dirty="0"/>
              <a:t>8.3MHz</a:t>
            </a:r>
            <a:r>
              <a:rPr lang="zh-CN" altLang="en-US" sz="1200" b="1" dirty="0"/>
              <a:t>，总线带宽</a:t>
            </a:r>
            <a:r>
              <a:rPr lang="en-US" altLang="zh-CN" sz="1200" b="1" dirty="0"/>
              <a:t>16MB/s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MCA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MCA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Micro Channel Architecture</a:t>
            </a:r>
            <a:r>
              <a:rPr lang="zh-CN" altLang="en-US" sz="1200" b="1" dirty="0"/>
              <a:t>，微通道体系结构；是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1987</a:t>
            </a:r>
            <a:r>
              <a:rPr lang="zh-CN" altLang="en-US" sz="1200" b="1" dirty="0"/>
              <a:t>年为</a:t>
            </a:r>
            <a:r>
              <a:rPr lang="en-US" altLang="zh-CN" sz="1200" b="1" dirty="0"/>
              <a:t>IBM PS/2</a:t>
            </a:r>
            <a:r>
              <a:rPr lang="zh-CN" altLang="en-US" sz="1200" b="1" dirty="0"/>
              <a:t>系列微机推出的总线标准，目的是为了解决快速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与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总线之间的差异；共有</a:t>
            </a:r>
            <a:r>
              <a:rPr lang="en-US" altLang="zh-CN" sz="1200" b="1" dirty="0"/>
              <a:t>55</a:t>
            </a:r>
            <a:r>
              <a:rPr lang="zh-CN" altLang="en-US" sz="1200" b="1" dirty="0"/>
              <a:t>个引脚，支持</a:t>
            </a:r>
            <a:r>
              <a:rPr lang="en-US" altLang="zh-CN" sz="1200" b="1" dirty="0"/>
              <a:t>16/32</a:t>
            </a:r>
            <a:r>
              <a:rPr lang="zh-CN" altLang="en-US" sz="1200" b="1" dirty="0"/>
              <a:t>位并行传输，总线时钟频率</a:t>
            </a:r>
            <a:r>
              <a:rPr lang="en-US" altLang="zh-CN" sz="1200" b="1" dirty="0"/>
              <a:t>10MHz</a:t>
            </a:r>
            <a:r>
              <a:rPr lang="zh-CN" altLang="en-US" sz="1200" b="1" dirty="0"/>
              <a:t>，总线带宽</a:t>
            </a:r>
            <a:r>
              <a:rPr lang="en-US" altLang="zh-CN" sz="1200" b="1" dirty="0"/>
              <a:t>40MB/s</a:t>
            </a:r>
            <a:r>
              <a:rPr lang="zh-CN" altLang="en-US" sz="1200" b="1" dirty="0"/>
              <a:t>；受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公司专利的影响，</a:t>
            </a:r>
            <a:r>
              <a:rPr lang="en-US" altLang="zh-CN" sz="1200" b="1" dirty="0"/>
              <a:t>MCA</a:t>
            </a:r>
            <a:r>
              <a:rPr lang="zh-CN" altLang="en-US" sz="1200" b="1" dirty="0"/>
              <a:t>总线没有成为流行的总线标准。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EISA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EISA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Extended Industry Standard Architecture</a:t>
            </a:r>
            <a:r>
              <a:rPr lang="zh-CN" altLang="en-US" sz="1200" b="1" dirty="0"/>
              <a:t>，扩展的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；是</a:t>
            </a:r>
            <a:r>
              <a:rPr lang="en-US" altLang="zh-CN" sz="1200" b="1" dirty="0"/>
              <a:t>Compaq</a:t>
            </a:r>
            <a:r>
              <a:rPr lang="zh-CN" altLang="en-US" sz="1200" b="1" dirty="0"/>
              <a:t>等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家公司</a:t>
            </a:r>
            <a:r>
              <a:rPr lang="en-US" altLang="zh-CN" sz="1200" b="1" dirty="0"/>
              <a:t>1988</a:t>
            </a:r>
            <a:r>
              <a:rPr lang="zh-CN" altLang="en-US" sz="1200" b="1" dirty="0"/>
              <a:t>年在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总线基础上推出的新一代总线标准，完全兼容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总线；共有</a:t>
            </a:r>
            <a:r>
              <a:rPr lang="en-US" altLang="zh-CN" sz="1200" b="1" dirty="0"/>
              <a:t>198</a:t>
            </a:r>
            <a:r>
              <a:rPr lang="zh-CN" altLang="en-US" sz="1200" b="1" dirty="0"/>
              <a:t>个引脚，数据线和地址线均扩展到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位，总线时钟频率</a:t>
            </a:r>
            <a:r>
              <a:rPr lang="en-US" altLang="zh-CN" sz="1200" b="1" dirty="0"/>
              <a:t>8.3MHz</a:t>
            </a:r>
            <a:r>
              <a:rPr lang="zh-CN" altLang="en-US" sz="1200" b="1" dirty="0"/>
              <a:t>，总线带宽</a:t>
            </a:r>
            <a:r>
              <a:rPr lang="en-US" altLang="zh-CN" sz="1200" b="1" dirty="0"/>
              <a:t>33MB/s</a:t>
            </a:r>
            <a:r>
              <a:rPr lang="zh-CN" altLang="en-US" sz="1200" b="1" dirty="0"/>
              <a:t>。</a:t>
            </a:r>
            <a:endParaRPr lang="en-US" altLang="zh-CN" sz="105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337523-3333-1D85-9175-DDA81BB3A276}"/>
              </a:ext>
            </a:extLst>
          </p:cNvPr>
          <p:cNvGrpSpPr/>
          <p:nvPr/>
        </p:nvGrpSpPr>
        <p:grpSpPr>
          <a:xfrm>
            <a:off x="4932040" y="4941168"/>
            <a:ext cx="2027960" cy="1847677"/>
            <a:chOff x="3851920" y="4954666"/>
            <a:chExt cx="2027960" cy="18476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41D7D5-453F-34F2-8AF9-B3CFC45F2A02}"/>
                </a:ext>
              </a:extLst>
            </p:cNvPr>
            <p:cNvSpPr txBox="1"/>
            <p:nvPr/>
          </p:nvSpPr>
          <p:spPr>
            <a:xfrm>
              <a:off x="4363325" y="6525344"/>
              <a:ext cx="1005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ISA</a:t>
              </a:r>
              <a:r>
                <a:rPr lang="zh-CN" altLang="en-US" sz="1200" b="1" dirty="0"/>
                <a:t>总线插槽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D512D3-671E-38F1-63C3-FA8DE73A6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954666"/>
              <a:ext cx="2027960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397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17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8.1.1  </a:t>
            </a:r>
            <a:r>
              <a:rPr lang="zh-CN" altLang="en-US" b="1" dirty="0">
                <a:ea typeface="黑体" panose="02010609060101010101" pitchFamily="49" charset="-122"/>
              </a:rPr>
              <a:t>总线分类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400" b="1" dirty="0"/>
              <a:t>按照数据传送方向分为：</a:t>
            </a:r>
            <a:r>
              <a:rPr lang="zh-CN" altLang="en-US" sz="1400" b="1" dirty="0">
                <a:solidFill>
                  <a:srgbClr val="FF0000"/>
                </a:solidFill>
              </a:rPr>
              <a:t>单向</a:t>
            </a:r>
            <a:r>
              <a:rPr lang="zh-CN" altLang="en-US" sz="1400" b="1" dirty="0"/>
              <a:t>传输总线、</a:t>
            </a:r>
            <a:r>
              <a:rPr lang="zh-CN" altLang="en-US" sz="1400" b="1" dirty="0">
                <a:solidFill>
                  <a:srgbClr val="FF0000"/>
                </a:solidFill>
              </a:rPr>
              <a:t>双向</a:t>
            </a:r>
            <a:r>
              <a:rPr lang="zh-CN" altLang="en-US" sz="1400" b="1" dirty="0"/>
              <a:t>传输总线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按照时序控制方式分为：</a:t>
            </a:r>
            <a:r>
              <a:rPr lang="zh-CN" altLang="en-US" sz="1400" b="1" dirty="0">
                <a:solidFill>
                  <a:srgbClr val="FF0000"/>
                </a:solidFill>
              </a:rPr>
              <a:t>同步</a:t>
            </a:r>
            <a:r>
              <a:rPr lang="zh-CN" altLang="en-US" sz="1400" b="1" dirty="0"/>
              <a:t>总线、</a:t>
            </a:r>
            <a:r>
              <a:rPr lang="zh-CN" altLang="en-US" sz="1400" b="1" dirty="0">
                <a:solidFill>
                  <a:srgbClr val="FF0000"/>
                </a:solidFill>
              </a:rPr>
              <a:t>异步</a:t>
            </a:r>
            <a:r>
              <a:rPr lang="zh-CN" altLang="en-US" sz="14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按照信号线的功能分为：</a:t>
            </a:r>
            <a:r>
              <a:rPr lang="zh-CN" altLang="en-US" sz="1400" b="1" dirty="0">
                <a:solidFill>
                  <a:srgbClr val="FF0000"/>
                </a:solidFill>
              </a:rPr>
              <a:t>数据</a:t>
            </a:r>
            <a:r>
              <a:rPr lang="zh-CN" altLang="en-US" sz="1400" b="1" dirty="0"/>
              <a:t>总线、</a:t>
            </a:r>
            <a:r>
              <a:rPr lang="zh-CN" altLang="en-US" sz="1400" b="1" dirty="0">
                <a:solidFill>
                  <a:srgbClr val="FF0000"/>
                </a:solidFill>
              </a:rPr>
              <a:t>地址</a:t>
            </a:r>
            <a:r>
              <a:rPr lang="zh-CN" altLang="en-US" sz="1400" b="1" dirty="0"/>
              <a:t>总线、</a:t>
            </a:r>
            <a:r>
              <a:rPr lang="zh-CN" altLang="en-US" sz="1400" b="1" dirty="0">
                <a:solidFill>
                  <a:srgbClr val="FF0000"/>
                </a:solidFill>
              </a:rPr>
              <a:t>控制</a:t>
            </a:r>
            <a:r>
              <a:rPr lang="zh-CN" altLang="en-US" sz="14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按照信号传输的模式分为：</a:t>
            </a:r>
            <a:r>
              <a:rPr lang="zh-CN" altLang="en-US" sz="1400" b="1" dirty="0">
                <a:solidFill>
                  <a:srgbClr val="FF0000"/>
                </a:solidFill>
              </a:rPr>
              <a:t>并行</a:t>
            </a:r>
            <a:r>
              <a:rPr lang="zh-CN" altLang="en-US" sz="1400" b="1" dirty="0"/>
              <a:t>传输总线、</a:t>
            </a:r>
            <a:r>
              <a:rPr lang="zh-CN" altLang="en-US" sz="1400" b="1" dirty="0">
                <a:solidFill>
                  <a:srgbClr val="FF0000"/>
                </a:solidFill>
              </a:rPr>
              <a:t>串行</a:t>
            </a:r>
            <a:r>
              <a:rPr lang="zh-CN" altLang="en-US" sz="1400" b="1" dirty="0"/>
              <a:t>传输总线；现代计算机更多的采用</a:t>
            </a:r>
            <a:r>
              <a:rPr lang="zh-CN" altLang="en-US" sz="1400" b="1" dirty="0">
                <a:highlight>
                  <a:srgbClr val="FFFF00"/>
                </a:highlight>
              </a:rPr>
              <a:t>高速的串行传输总线</a:t>
            </a:r>
            <a:r>
              <a:rPr lang="zh-CN" altLang="en-US" sz="1400" b="1" dirty="0"/>
              <a:t>，如：</a:t>
            </a:r>
            <a:r>
              <a:rPr lang="en-US" altLang="zh-CN" sz="1400" b="1" dirty="0"/>
              <a:t>QPI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PCIe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PCIe x4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PCIe x8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PCIe x16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1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按照总线在计算机系统中所处的位置分为：</a:t>
            </a:r>
            <a:r>
              <a:rPr lang="zh-CN" altLang="en-US" sz="1400" b="1" dirty="0">
                <a:solidFill>
                  <a:srgbClr val="FF0000"/>
                </a:solidFill>
              </a:rPr>
              <a:t>片内</a:t>
            </a:r>
            <a:r>
              <a:rPr lang="zh-CN" altLang="en-US" sz="1400" b="1" dirty="0"/>
              <a:t>总线、</a:t>
            </a:r>
            <a:r>
              <a:rPr lang="zh-CN" altLang="en-US" sz="1400" b="1" dirty="0">
                <a:solidFill>
                  <a:srgbClr val="FF0000"/>
                </a:solidFill>
              </a:rPr>
              <a:t>系统</a:t>
            </a:r>
            <a:r>
              <a:rPr lang="zh-CN" altLang="en-US" sz="1400" b="1" dirty="0"/>
              <a:t>总线、</a:t>
            </a:r>
            <a:r>
              <a:rPr lang="en-US" altLang="zh-CN" sz="1400" b="1" dirty="0">
                <a:solidFill>
                  <a:srgbClr val="FF0000"/>
                </a:solidFill>
              </a:rPr>
              <a:t>I/O</a:t>
            </a:r>
            <a:r>
              <a:rPr lang="zh-CN" altLang="en-US" sz="1400" b="1" dirty="0"/>
              <a:t>总线、</a:t>
            </a:r>
            <a:r>
              <a:rPr lang="zh-CN" altLang="en-US" sz="1400" b="1" dirty="0">
                <a:solidFill>
                  <a:srgbClr val="FF0000"/>
                </a:solidFill>
              </a:rPr>
              <a:t>外部</a:t>
            </a:r>
            <a:r>
              <a:rPr lang="zh-CN" altLang="en-US" sz="1400" b="1" dirty="0"/>
              <a:t>总线：</a:t>
            </a:r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、片内总线</a:t>
            </a:r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片内总线</a:t>
            </a:r>
            <a:r>
              <a:rPr lang="zh-CN" altLang="en-US" sz="1400" b="1" dirty="0"/>
              <a:t>是指芯片内部各组成部件之间的连接线，也称为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片上总线</a:t>
            </a:r>
            <a:r>
              <a:rPr lang="zh-CN" altLang="en-US" sz="1400" b="1" dirty="0"/>
              <a:t>，如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芯片内部寄存器之间、寄存器与运算器之间的数据通路连接，控制器与执行部件之间的控制信号连接，都属于片内总线。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片内总线标准</a:t>
            </a:r>
            <a:r>
              <a:rPr lang="zh-CN" altLang="en-US" sz="1400" b="1" dirty="0"/>
              <a:t>：例如</a:t>
            </a:r>
            <a:r>
              <a:rPr lang="en-US" altLang="zh-CN" sz="1400" b="1" dirty="0"/>
              <a:t>ARM</a:t>
            </a:r>
            <a:r>
              <a:rPr lang="zh-CN" altLang="en-US" sz="1400" b="1" dirty="0"/>
              <a:t>公司的</a:t>
            </a:r>
            <a:r>
              <a:rPr lang="en-US" altLang="zh-CN" sz="1400" b="1" dirty="0"/>
              <a:t>AMBA</a:t>
            </a:r>
            <a:r>
              <a:rPr lang="zh-CN" altLang="en-US" sz="1400" b="1" dirty="0"/>
              <a:t>总线（</a:t>
            </a:r>
            <a:r>
              <a:rPr lang="en-US" altLang="zh-CN" sz="1400" b="1" dirty="0"/>
              <a:t>Advanced Microcontroller Bus Architecture</a:t>
            </a:r>
            <a:r>
              <a:rPr lang="zh-CN" altLang="en-US" sz="1400" b="1" dirty="0"/>
              <a:t>，高级微控制器总线架构），开源的</a:t>
            </a:r>
            <a:r>
              <a:rPr lang="en-US" altLang="zh-CN" sz="1400" b="1" dirty="0"/>
              <a:t>Wishbone</a:t>
            </a:r>
            <a:r>
              <a:rPr lang="zh-CN" altLang="en-US" sz="1400" b="1" dirty="0"/>
              <a:t>总线。</a:t>
            </a:r>
            <a:endParaRPr lang="en-US" altLang="zh-CN" sz="12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0035B2-E6AF-DCE3-EB9B-64749A37D04F}"/>
              </a:ext>
            </a:extLst>
          </p:cNvPr>
          <p:cNvSpPr txBox="1"/>
          <p:nvPr/>
        </p:nvSpPr>
        <p:spPr>
          <a:xfrm>
            <a:off x="1547664" y="2996952"/>
            <a:ext cx="6318448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000" b="1" i="0" dirty="0">
                <a:solidFill>
                  <a:srgbClr val="333333"/>
                </a:solidFill>
                <a:effectLst/>
                <a:latin typeface="Helvetica Neue"/>
              </a:rPr>
              <a:t>QPI</a:t>
            </a:r>
            <a:r>
              <a:rPr lang="zh-CN" altLang="en-US" sz="1000" b="1" i="0" dirty="0">
                <a:solidFill>
                  <a:srgbClr val="333333"/>
                </a:solidFill>
                <a:effectLst/>
                <a:latin typeface="Helvetica Neue"/>
              </a:rPr>
              <a:t>总线：</a:t>
            </a:r>
            <a:r>
              <a:rPr lang="en-US" altLang="zh-CN" sz="1000" b="1" i="0" dirty="0">
                <a:solidFill>
                  <a:srgbClr val="333333"/>
                </a:solidFill>
                <a:effectLst/>
                <a:latin typeface="Helvetica Neue"/>
              </a:rPr>
              <a:t>Quick Path Interconnect</a:t>
            </a:r>
            <a:r>
              <a:rPr lang="zh-CN" altLang="en-US" sz="1000" b="1" i="0" dirty="0">
                <a:solidFill>
                  <a:srgbClr val="333333"/>
                </a:solidFill>
                <a:effectLst/>
                <a:latin typeface="Helvetica Neue"/>
              </a:rPr>
              <a:t>，快速通道互联，也称为</a:t>
            </a:r>
            <a:r>
              <a:rPr lang="en-US" altLang="zh-CN" sz="1000" b="1" i="0" dirty="0">
                <a:solidFill>
                  <a:srgbClr val="333333"/>
                </a:solidFill>
                <a:effectLst/>
                <a:latin typeface="Helvetica Neue"/>
              </a:rPr>
              <a:t>CSI</a:t>
            </a:r>
            <a:r>
              <a:rPr lang="zh-CN" altLang="en-US" sz="1000" b="1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sz="1000" b="1" i="0" dirty="0">
                <a:solidFill>
                  <a:srgbClr val="333333"/>
                </a:solidFill>
                <a:effectLst/>
                <a:latin typeface="Helvetica Neue"/>
              </a:rPr>
              <a:t>Common System Interface</a:t>
            </a:r>
            <a:r>
              <a:rPr lang="zh-CN" altLang="en-US" sz="1000" b="1" i="0" dirty="0">
                <a:solidFill>
                  <a:srgbClr val="333333"/>
                </a:solidFill>
                <a:effectLst/>
                <a:latin typeface="Helvetica Neue"/>
              </a:rPr>
              <a:t>，公共系统接口），是一种可以实现芯片间直接互联的架构。</a:t>
            </a:r>
            <a:endParaRPr lang="en-US" altLang="zh-CN" sz="10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eaLnBrk="1" hangingPunct="1"/>
            <a:endParaRPr lang="en-US" altLang="zh-CN" sz="1000" b="1" dirty="0"/>
          </a:p>
          <a:p>
            <a:pPr eaLnBrk="1" hangingPunct="1"/>
            <a:r>
              <a:rPr lang="zh-CN" altLang="en-US" sz="1000" b="1" dirty="0"/>
              <a:t>PCIe总线：</a:t>
            </a:r>
            <a:r>
              <a:rPr lang="en-US" altLang="zh-CN" sz="1000" b="1" dirty="0"/>
              <a:t>P</a:t>
            </a:r>
            <a:r>
              <a:rPr lang="zh-CN" altLang="en-US" sz="1000" b="1" dirty="0"/>
              <a:t>eripheral 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omponent </a:t>
            </a:r>
            <a:r>
              <a:rPr lang="en-US" altLang="zh-CN" sz="1000" b="1" dirty="0"/>
              <a:t>I</a:t>
            </a:r>
            <a:r>
              <a:rPr lang="zh-CN" altLang="en-US" sz="1000" b="1" dirty="0"/>
              <a:t>nterconnect express，扩展的外设部件互连标准</a:t>
            </a:r>
            <a:endParaRPr lang="en-US" altLang="zh-CN" sz="1000" b="1" dirty="0"/>
          </a:p>
          <a:p>
            <a:pPr eaLnBrk="1" hangingPunct="1"/>
            <a:endParaRPr lang="en-US" altLang="zh-CN" sz="1000" b="1" dirty="0"/>
          </a:p>
          <a:p>
            <a:pPr eaLnBrk="1" hangingPunct="1"/>
            <a:r>
              <a:rPr lang="en-US" altLang="zh-CN" sz="1000" b="1" dirty="0"/>
              <a:t>PCIe x4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PCIe x8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PCIe x16</a:t>
            </a:r>
            <a:r>
              <a:rPr lang="zh-CN" altLang="en-US" sz="1000" b="1" dirty="0"/>
              <a:t>：分别表示有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条、</a:t>
            </a:r>
            <a:r>
              <a:rPr lang="en-US" altLang="zh-CN" sz="1000" b="1" dirty="0"/>
              <a:t>8</a:t>
            </a:r>
            <a:r>
              <a:rPr lang="zh-CN" altLang="en-US" sz="1000" b="1" dirty="0"/>
              <a:t>条、</a:t>
            </a:r>
            <a:r>
              <a:rPr lang="en-US" altLang="zh-CN" sz="1000" b="1" dirty="0"/>
              <a:t>16</a:t>
            </a:r>
            <a:r>
              <a:rPr lang="zh-CN" altLang="en-US" sz="1000" b="1" dirty="0"/>
              <a:t>条独立的串行总线（</a:t>
            </a:r>
            <a:r>
              <a:rPr lang="en-US" altLang="zh-CN" sz="1000" b="1" dirty="0"/>
              <a:t>PCIe</a:t>
            </a:r>
            <a:r>
              <a:rPr lang="zh-CN" altLang="en-US" sz="1000" b="1" dirty="0"/>
              <a:t>总线）并发。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354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62+36 PIN EDGE CONNECTOR MALE">
            <a:extLst>
              <a:ext uri="{FF2B5EF4-FFF2-40B4-BE49-F238E27FC236}">
                <a16:creationId xmlns:a16="http://schemas.microsoft.com/office/drawing/2014/main" id="{1C80F34D-84A1-6003-6D30-482DD1005FD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641" y="188640"/>
            <a:ext cx="2771230" cy="1803905"/>
          </a:xfrm>
          <a:noFill/>
        </p:spPr>
      </p:pic>
      <p:pic>
        <p:nvPicPr>
          <p:cNvPr id="5" name="Picture 3" descr="62+36 PIN EDGE CONNECTOR FEMALE">
            <a:extLst>
              <a:ext uri="{FF2B5EF4-FFF2-40B4-BE49-F238E27FC236}">
                <a16:creationId xmlns:a16="http://schemas.microsoft.com/office/drawing/2014/main" id="{47F38E8B-E042-ECBF-50F3-F240DE3C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683" y="2516153"/>
            <a:ext cx="2483147" cy="556690"/>
          </a:xfrm>
          <a:prstGeom prst="rect">
            <a:avLst/>
          </a:prstGeom>
          <a:noFill/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92BC73FE-D922-080D-0497-2183A8CF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811" y="478068"/>
            <a:ext cx="1181621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PC/XT</a:t>
            </a:r>
            <a:r>
              <a:rPr lang="zh-CN" altLang="en-US" dirty="0"/>
              <a:t>总线</a:t>
            </a:r>
            <a:r>
              <a:rPr lang="en-US" altLang="zh-CN" dirty="0"/>
              <a:t>62</a:t>
            </a:r>
            <a:r>
              <a:rPr lang="zh-CN" altLang="en-US" dirty="0"/>
              <a:t>根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D772612B-6C42-64F6-0AF0-D83A15A4C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19" y="478068"/>
            <a:ext cx="1368153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ISA</a:t>
            </a:r>
            <a:r>
              <a:rPr lang="zh-CN" altLang="en-US" dirty="0"/>
              <a:t>扩展的</a:t>
            </a:r>
            <a:r>
              <a:rPr lang="en-US" altLang="zh-CN" dirty="0"/>
              <a:t>36</a:t>
            </a:r>
            <a:r>
              <a:rPr lang="zh-CN" altLang="en-US" dirty="0"/>
              <a:t>根总线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28BE7FF8-290C-8BA6-397D-378EA1730D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9423" y="1705846"/>
            <a:ext cx="234641" cy="64657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CD9ED932-7493-C6D7-FEE6-FC087F328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7" y="2181562"/>
            <a:ext cx="1114627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2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sz="1000" dirty="0"/>
              <a:t>PC/XT</a:t>
            </a:r>
            <a:r>
              <a:rPr lang="zh-CN" altLang="en-US" sz="1000" dirty="0"/>
              <a:t>总线</a:t>
            </a:r>
            <a:r>
              <a:rPr lang="en-US" altLang="zh-CN" sz="1000" dirty="0"/>
              <a:t>62</a:t>
            </a:r>
            <a:r>
              <a:rPr lang="zh-CN" altLang="en-US" sz="1000" dirty="0"/>
              <a:t>根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629B5993-9604-038B-CC11-E19444CD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94" y="2152224"/>
            <a:ext cx="1367631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ISA</a:t>
            </a:r>
            <a:r>
              <a:rPr lang="zh-CN" altLang="en-US" dirty="0"/>
              <a:t>扩展的</a:t>
            </a:r>
            <a:r>
              <a:rPr lang="en-US" altLang="zh-CN" dirty="0"/>
              <a:t>36</a:t>
            </a:r>
            <a:r>
              <a:rPr lang="zh-CN" altLang="en-US" dirty="0"/>
              <a:t>根总线</a:t>
            </a: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737910C8-14D2-D8AD-370F-24277D9D9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0368" y="1755350"/>
            <a:ext cx="395288" cy="42621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A84154B5-BF3D-05D5-C260-3BC8B69220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57370" y="2428936"/>
            <a:ext cx="242421" cy="24703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6">
            <a:extLst>
              <a:ext uri="{FF2B5EF4-FFF2-40B4-BE49-F238E27FC236}">
                <a16:creationId xmlns:a16="http://schemas.microsoft.com/office/drawing/2014/main" id="{F5EC079B-D13B-F234-5CB2-4E28FCCB36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57369" y="1755350"/>
            <a:ext cx="236855" cy="39039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5D1C6F9E-3947-47C9-DF0C-879E884AC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0368" y="2458274"/>
            <a:ext cx="395288" cy="18901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C61B01-DE31-BF5A-424C-9594241C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59407"/>
            <a:ext cx="2634790" cy="19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014C931-AA67-08B5-CDB9-2DE0ABBEA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10" y="798910"/>
            <a:ext cx="4775445" cy="1625684"/>
          </a:xfrm>
          <a:prstGeom prst="rect">
            <a:avLst/>
          </a:prstGeom>
        </p:spPr>
      </p:pic>
      <p:sp>
        <p:nvSpPr>
          <p:cNvPr id="25" name="Line 8">
            <a:extLst>
              <a:ext uri="{FF2B5EF4-FFF2-40B4-BE49-F238E27FC236}">
                <a16:creationId xmlns:a16="http://schemas.microsoft.com/office/drawing/2014/main" id="{AD79F81B-5F53-2FD5-7F71-3C3A8D631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9956" y="764704"/>
            <a:ext cx="630116" cy="72008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BF44FAC6-8865-23E5-B74E-4A35EF880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2292779"/>
            <a:ext cx="1512168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EISA</a:t>
            </a:r>
            <a:r>
              <a:rPr lang="zh-CN" altLang="en-US" dirty="0"/>
              <a:t>扩展的</a:t>
            </a:r>
            <a:r>
              <a:rPr lang="en-US" altLang="zh-CN" dirty="0"/>
              <a:t>100</a:t>
            </a:r>
            <a:r>
              <a:rPr lang="zh-CN" altLang="en-US" dirty="0"/>
              <a:t>根总线</a:t>
            </a: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9FDE07FC-19B7-EA2E-34EE-F6AA77B387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8810" y="798911"/>
            <a:ext cx="533549" cy="72008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6">
            <a:extLst>
              <a:ext uri="{FF2B5EF4-FFF2-40B4-BE49-F238E27FC236}">
                <a16:creationId xmlns:a16="http://schemas.microsoft.com/office/drawing/2014/main" id="{0578BD01-18F7-AB29-24FC-FC39927EF3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98371" y="1992544"/>
            <a:ext cx="781940" cy="2750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1C7F54-8285-2A83-322E-8D92E40B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93096"/>
            <a:ext cx="2589872" cy="19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E4DBDB-EEBA-3810-4DAA-373B947A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93096"/>
            <a:ext cx="2589872" cy="19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FBC8C57-90E0-75CB-BF05-3FA8ABA7C4E9}"/>
              </a:ext>
            </a:extLst>
          </p:cNvPr>
          <p:cNvSpPr txBox="1"/>
          <p:nvPr/>
        </p:nvSpPr>
        <p:spPr>
          <a:xfrm>
            <a:off x="1006396" y="6392361"/>
            <a:ext cx="108012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PC/XT</a:t>
            </a:r>
            <a:r>
              <a:rPr lang="zh-CN" altLang="en-US" sz="1200" b="1" dirty="0"/>
              <a:t>总线卡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C6DEE4-5F25-894B-B8F3-B11BF18EE0A3}"/>
              </a:ext>
            </a:extLst>
          </p:cNvPr>
          <p:cNvSpPr txBox="1"/>
          <p:nvPr/>
        </p:nvSpPr>
        <p:spPr>
          <a:xfrm>
            <a:off x="4102740" y="6348682"/>
            <a:ext cx="90130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ISA</a:t>
            </a:r>
            <a:r>
              <a:rPr lang="zh-CN" altLang="en-US" sz="1200" b="1" dirty="0"/>
              <a:t>总线卡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EAA59B3-760C-A0AE-A247-23E1422F6747}"/>
              </a:ext>
            </a:extLst>
          </p:cNvPr>
          <p:cNvSpPr txBox="1"/>
          <p:nvPr/>
        </p:nvSpPr>
        <p:spPr>
          <a:xfrm>
            <a:off x="7367858" y="6328314"/>
            <a:ext cx="948557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EISA</a:t>
            </a:r>
            <a:r>
              <a:rPr lang="zh-CN" altLang="en-US" sz="1200" b="1" dirty="0"/>
              <a:t>总线卡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779CA68D-2363-CEB2-D8B8-D550FEFF7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810" y="499389"/>
            <a:ext cx="1181621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PC/XT</a:t>
            </a:r>
            <a:r>
              <a:rPr lang="zh-CN" altLang="en-US" dirty="0"/>
              <a:t>总线</a:t>
            </a:r>
            <a:r>
              <a:rPr lang="en-US" altLang="zh-CN" dirty="0"/>
              <a:t>62</a:t>
            </a:r>
            <a:r>
              <a:rPr lang="zh-CN" altLang="en-US" dirty="0"/>
              <a:t>根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3660F220-7041-5012-700E-9A813A2DB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18" y="499389"/>
            <a:ext cx="1368153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ISA</a:t>
            </a:r>
            <a:r>
              <a:rPr lang="zh-CN" altLang="en-US" dirty="0"/>
              <a:t>扩展的</a:t>
            </a:r>
            <a:r>
              <a:rPr lang="en-US" altLang="zh-CN" dirty="0"/>
              <a:t>36</a:t>
            </a:r>
            <a:r>
              <a:rPr lang="zh-CN" altLang="en-US" dirty="0"/>
              <a:t>根总线</a:t>
            </a:r>
          </a:p>
        </p:txBody>
      </p:sp>
    </p:spTree>
    <p:extLst>
      <p:ext uri="{BB962C8B-B14F-4D97-AF65-F5344CB8AC3E}">
        <p14:creationId xmlns:p14="http://schemas.microsoft.com/office/powerpoint/2010/main" val="2383552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VESA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VESA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Video Electronics Standards Association</a:t>
            </a:r>
            <a:r>
              <a:rPr lang="zh-CN" altLang="en-US" sz="1200" b="1" dirty="0"/>
              <a:t>，视频电子标准协会；是视频电子标准协会</a:t>
            </a:r>
            <a:r>
              <a:rPr lang="en-US" altLang="zh-CN" sz="1200" b="1" dirty="0"/>
              <a:t>1992</a:t>
            </a:r>
            <a:r>
              <a:rPr lang="zh-CN" altLang="en-US" sz="1200" b="1" dirty="0"/>
              <a:t>年推出的一种局部总线，也称为</a:t>
            </a:r>
            <a:r>
              <a:rPr lang="en-US" altLang="zh-CN" sz="1200" b="1" dirty="0"/>
              <a:t>VL Bus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VESA Local Bus</a:t>
            </a:r>
            <a:r>
              <a:rPr lang="zh-CN" altLang="en-US" sz="1200" b="1" dirty="0"/>
              <a:t>）；是系统总线结构的一次重大革新，代表总线正式进入双总线时代；共有</a:t>
            </a:r>
            <a:r>
              <a:rPr lang="en-US" altLang="zh-CN" sz="1200" b="1" dirty="0"/>
              <a:t>112</a:t>
            </a:r>
            <a:r>
              <a:rPr lang="zh-CN" altLang="en-US" sz="1200" b="1" dirty="0"/>
              <a:t>个引脚，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位数据线，总线时钟频率</a:t>
            </a:r>
            <a:r>
              <a:rPr lang="en-US" altLang="zh-CN" sz="1200" b="1" dirty="0"/>
              <a:t>33MHz</a:t>
            </a:r>
            <a:r>
              <a:rPr lang="zh-CN" altLang="en-US" sz="1200" b="1" dirty="0"/>
              <a:t>，总线带宽</a:t>
            </a:r>
            <a:r>
              <a:rPr lang="en-US" altLang="zh-CN" sz="1200" b="1" dirty="0"/>
              <a:t>133MB/s</a:t>
            </a:r>
            <a:r>
              <a:rPr lang="zh-CN" altLang="en-US" sz="1200" b="1" dirty="0"/>
              <a:t>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PCI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PCI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Peripheral Component Interconnect</a:t>
            </a:r>
            <a:r>
              <a:rPr lang="zh-CN" altLang="en-US" sz="1200" b="1" dirty="0"/>
              <a:t>，外设组件互连，是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1991</a:t>
            </a:r>
            <a:r>
              <a:rPr lang="zh-CN" altLang="en-US" sz="1200" b="1" dirty="0"/>
              <a:t>年推出的一种与处理器无关的局部总线；共有</a:t>
            </a:r>
            <a:r>
              <a:rPr lang="en-US" altLang="zh-CN" sz="1200" b="1" dirty="0"/>
              <a:t>62</a:t>
            </a:r>
            <a:r>
              <a:rPr lang="zh-CN" altLang="en-US" sz="1200" b="1" dirty="0"/>
              <a:t>个引脚，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位数据总线，总线时钟频率</a:t>
            </a:r>
            <a:r>
              <a:rPr lang="en-US" altLang="zh-CN" sz="1200" b="1" dirty="0"/>
              <a:t>33/66MHz</a:t>
            </a:r>
            <a:r>
              <a:rPr lang="zh-CN" altLang="en-US" sz="1200" b="1" dirty="0"/>
              <a:t>，总线带宽</a:t>
            </a:r>
            <a:r>
              <a:rPr lang="en-US" altLang="zh-CN" sz="1200" b="1" dirty="0"/>
              <a:t>133/266MB/s</a:t>
            </a:r>
            <a:r>
              <a:rPr lang="zh-CN" altLang="en-US" sz="1200" b="1" dirty="0"/>
              <a:t>；此外还有</a:t>
            </a:r>
            <a:r>
              <a:rPr lang="en-US" altLang="zh-CN" sz="1200" b="1" dirty="0"/>
              <a:t>64</a:t>
            </a:r>
            <a:r>
              <a:rPr lang="zh-CN" altLang="en-US" sz="1200" b="1" dirty="0"/>
              <a:t>位的</a:t>
            </a:r>
            <a:r>
              <a:rPr lang="en-US" altLang="zh-CN" sz="1200" b="1" dirty="0"/>
              <a:t>PCI</a:t>
            </a:r>
            <a:r>
              <a:rPr lang="zh-CN" altLang="en-US" sz="1200" b="1" dirty="0"/>
              <a:t>总线、应用于工业计算机的</a:t>
            </a:r>
            <a:r>
              <a:rPr lang="en-US" altLang="zh-CN" sz="1200" b="1" dirty="0"/>
              <a:t>Compact PCI</a:t>
            </a:r>
            <a:r>
              <a:rPr lang="zh-CN" altLang="en-US" sz="1200" b="1" dirty="0"/>
              <a:t>总线、应用于服务器的</a:t>
            </a:r>
            <a:r>
              <a:rPr lang="en-US" altLang="zh-CN" sz="1200" b="1" dirty="0"/>
              <a:t>PCI-X</a:t>
            </a:r>
            <a:r>
              <a:rPr lang="zh-CN" altLang="en-US" sz="1200" b="1" dirty="0"/>
              <a:t>总线。</a:t>
            </a:r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FSB</a:t>
            </a:r>
            <a:r>
              <a:rPr lang="zh-CN" altLang="en-US" sz="2000" b="1" dirty="0"/>
              <a:t>总线和</a:t>
            </a:r>
            <a:r>
              <a:rPr lang="en-US" altLang="zh-CN" sz="2000" b="1" dirty="0"/>
              <a:t>BSB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FSB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Front Side BUS</a:t>
            </a:r>
            <a:r>
              <a:rPr lang="zh-CN" altLang="en-US" sz="1200" b="1" dirty="0"/>
              <a:t>，前端总线；是</a:t>
            </a:r>
            <a:r>
              <a:rPr lang="en-US" altLang="zh-CN" sz="1200" b="1" dirty="0"/>
              <a:t>20</a:t>
            </a:r>
            <a:r>
              <a:rPr lang="zh-CN" altLang="en-US" sz="1200" b="1" dirty="0"/>
              <a:t>世纪</a:t>
            </a:r>
            <a:r>
              <a:rPr lang="en-US" altLang="zh-CN" sz="1200" b="1" dirty="0"/>
              <a:t>90</a:t>
            </a:r>
            <a:r>
              <a:rPr lang="zh-CN" altLang="en-US" sz="1200" b="1" dirty="0"/>
              <a:t>年代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公司推出的高速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总线，用于连接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和北桥芯片。</a:t>
            </a:r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BSB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Back Side Bus</a:t>
            </a:r>
            <a:r>
              <a:rPr lang="zh-CN" altLang="en-US" sz="1200" b="1" dirty="0"/>
              <a:t>，后端总线；是早期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连接板载二级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的总线，其带宽大于前端总线。</a:t>
            </a:r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200" b="1" dirty="0"/>
              <a:t>目前，前端总线</a:t>
            </a:r>
            <a:r>
              <a:rPr lang="en-US" altLang="zh-CN" sz="1200" b="1" dirty="0"/>
              <a:t>FSB</a:t>
            </a:r>
            <a:r>
              <a:rPr lang="zh-CN" altLang="en-US" sz="1200" b="1" dirty="0"/>
              <a:t>已经被</a:t>
            </a:r>
            <a:r>
              <a:rPr lang="en-US" altLang="zh-CN" sz="1200" b="1" dirty="0"/>
              <a:t>AMD</a:t>
            </a:r>
            <a:r>
              <a:rPr lang="zh-CN" altLang="en-US" sz="1200" b="1" dirty="0"/>
              <a:t>公司的</a:t>
            </a:r>
            <a:r>
              <a:rPr lang="en-US" altLang="zh-CN" sz="1200" b="1" dirty="0"/>
              <a:t>HT</a:t>
            </a:r>
            <a:r>
              <a:rPr lang="zh-CN" altLang="en-US" sz="1200" b="1" dirty="0"/>
              <a:t>总线以及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公司的</a:t>
            </a:r>
            <a:r>
              <a:rPr lang="en-US" altLang="zh-CN" sz="1200" b="1" dirty="0"/>
              <a:t>QPI</a:t>
            </a:r>
            <a:r>
              <a:rPr lang="zh-CN" altLang="en-US" sz="1200" b="1" dirty="0"/>
              <a:t>总线和</a:t>
            </a:r>
            <a:r>
              <a:rPr lang="en-US" altLang="zh-CN" sz="1200" b="1" dirty="0"/>
              <a:t>DMI</a:t>
            </a:r>
            <a:r>
              <a:rPr lang="zh-CN" altLang="en-US" sz="1200" b="1" dirty="0"/>
              <a:t>总线取代（图</a:t>
            </a:r>
            <a:r>
              <a:rPr lang="en-US" altLang="zh-CN" sz="1200" b="1" dirty="0"/>
              <a:t>8.29</a:t>
            </a:r>
            <a:r>
              <a:rPr lang="zh-CN" altLang="en-US" sz="1200" b="1" dirty="0"/>
              <a:t>、图</a:t>
            </a:r>
            <a:r>
              <a:rPr lang="en-US" altLang="zh-CN" sz="1200" b="1" dirty="0"/>
              <a:t>8.31</a:t>
            </a:r>
            <a:r>
              <a:rPr lang="zh-CN" altLang="en-US" sz="1200" b="1" dirty="0"/>
              <a:t>）。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A459A36-C54A-2F46-116F-FDBC8D8940AF}"/>
              </a:ext>
            </a:extLst>
          </p:cNvPr>
          <p:cNvGrpSpPr/>
          <p:nvPr/>
        </p:nvGrpSpPr>
        <p:grpSpPr>
          <a:xfrm>
            <a:off x="3516825" y="4854700"/>
            <a:ext cx="2110350" cy="1886668"/>
            <a:chOff x="3563888" y="4869160"/>
            <a:chExt cx="2110350" cy="188666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AC472B5-1D2B-5381-8898-B9F173F9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888" y="4869160"/>
              <a:ext cx="2110350" cy="160208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55F78D0-5C31-8A60-6A91-FE378C333235}"/>
                </a:ext>
              </a:extLst>
            </p:cNvPr>
            <p:cNvSpPr txBox="1"/>
            <p:nvPr/>
          </p:nvSpPr>
          <p:spPr>
            <a:xfrm>
              <a:off x="3851920" y="6478829"/>
              <a:ext cx="1364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PCI</a:t>
              </a:r>
              <a:r>
                <a:rPr lang="zh-CN" altLang="en-US" sz="1200" b="1" dirty="0"/>
                <a:t>和</a:t>
              </a:r>
              <a:r>
                <a:rPr lang="en-US" altLang="zh-CN" sz="1200" b="1" dirty="0"/>
                <a:t>ISA</a:t>
              </a:r>
              <a:r>
                <a:rPr lang="zh-CN" altLang="en-US" sz="1200" b="1" dirty="0"/>
                <a:t>总线插槽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4843D7E-257E-1EBC-5EA6-0B2F57A7009A}"/>
              </a:ext>
            </a:extLst>
          </p:cNvPr>
          <p:cNvSpPr txBox="1"/>
          <p:nvPr/>
        </p:nvSpPr>
        <p:spPr>
          <a:xfrm>
            <a:off x="4644008" y="5373216"/>
            <a:ext cx="320922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</a:t>
            </a:r>
            <a:endParaRPr lang="zh-CN" altLang="en-US" sz="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FDE008-7496-A399-6A0D-6F042E6BEBC9}"/>
              </a:ext>
            </a:extLst>
          </p:cNvPr>
          <p:cNvSpPr txBox="1"/>
          <p:nvPr/>
        </p:nvSpPr>
        <p:spPr>
          <a:xfrm>
            <a:off x="4411539" y="6145033"/>
            <a:ext cx="322524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ISA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0592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ESA 总线及引脚定义">
            <a:extLst>
              <a:ext uri="{FF2B5EF4-FFF2-40B4-BE49-F238E27FC236}">
                <a16:creationId xmlns:a16="http://schemas.microsoft.com/office/drawing/2014/main" id="{10AB54DB-7AA3-8FFB-53FD-10959D9C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3981282" cy="174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02D8B7-854B-9269-50E3-5B710AD8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12776"/>
            <a:ext cx="3290019" cy="88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FEA58CA-45CA-C023-40CA-13C945B3A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42394"/>
            <a:ext cx="3851920" cy="24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FA0513-47CB-7A6F-DF15-401D659EF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789040"/>
            <a:ext cx="4234414" cy="21319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A10C66-3745-A89B-2ECB-B4CC73907010}"/>
              </a:ext>
            </a:extLst>
          </p:cNvPr>
          <p:cNvSpPr txBox="1"/>
          <p:nvPr/>
        </p:nvSpPr>
        <p:spPr>
          <a:xfrm>
            <a:off x="1907704" y="6114247"/>
            <a:ext cx="118813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VESA</a:t>
            </a:r>
            <a:r>
              <a:rPr lang="zh-CN" altLang="en-US" sz="1200" b="1" dirty="0"/>
              <a:t>总线显卡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5E92E9-69F9-BDEE-CBD4-D755C1AE6150}"/>
              </a:ext>
            </a:extLst>
          </p:cNvPr>
          <p:cNvSpPr txBox="1"/>
          <p:nvPr/>
        </p:nvSpPr>
        <p:spPr>
          <a:xfrm>
            <a:off x="6804248" y="6114247"/>
            <a:ext cx="90130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PCI</a:t>
            </a:r>
            <a:r>
              <a:rPr lang="zh-CN" altLang="en-US" sz="1200" b="1" dirty="0"/>
              <a:t>总线卡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D43F66-1D96-6E5D-359C-AAE8AE2587E3}"/>
              </a:ext>
            </a:extLst>
          </p:cNvPr>
          <p:cNvSpPr txBox="1"/>
          <p:nvPr/>
        </p:nvSpPr>
        <p:spPr>
          <a:xfrm>
            <a:off x="6486434" y="2302300"/>
            <a:ext cx="103789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PCI</a:t>
            </a:r>
            <a:r>
              <a:rPr lang="zh-CN" altLang="en-US" sz="1200" b="1" dirty="0"/>
              <a:t>总线插槽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D1CF81EE-AA02-E258-0EBC-1041BE53B5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584" y="1844823"/>
            <a:ext cx="432048" cy="69417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92BF0E3E-DA12-6EE6-2AE3-ED661D065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2538995"/>
            <a:ext cx="1037893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VESA</a:t>
            </a:r>
            <a:r>
              <a:rPr lang="zh-CN" altLang="en-US" dirty="0"/>
              <a:t>总线部分</a:t>
            </a: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0666CA55-4683-2801-0A87-7E8DEB823C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7013" y="1844822"/>
            <a:ext cx="256601" cy="71476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DD72B0D6-1894-AC25-6FE2-E635DD37FB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31840" y="1844820"/>
            <a:ext cx="967741" cy="69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804901B5-830E-22B4-C495-0ED2575CC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579299"/>
            <a:ext cx="866080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PC/XT</a:t>
            </a:r>
            <a:r>
              <a:rPr lang="zh-CN" altLang="en-US" dirty="0"/>
              <a:t>总线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58FC081B-0BF8-2DFB-0A53-28BE847E1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2538995"/>
            <a:ext cx="1238854" cy="2462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sz="1000" b="1"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</a:defRPr>
            </a:lvl9pPr>
          </a:lstStyle>
          <a:p>
            <a:r>
              <a:rPr lang="en-US" altLang="zh-CN" dirty="0"/>
              <a:t>ISA</a:t>
            </a:r>
            <a:r>
              <a:rPr lang="zh-CN" altLang="en-US" dirty="0"/>
              <a:t>总线扩展部分</a:t>
            </a:r>
          </a:p>
        </p:txBody>
      </p:sp>
    </p:spTree>
    <p:extLst>
      <p:ext uri="{BB962C8B-B14F-4D97-AF65-F5344CB8AC3E}">
        <p14:creationId xmlns:p14="http://schemas.microsoft.com/office/powerpoint/2010/main" val="3257654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7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IHA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IHA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Intel Hub Architecture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Intel Hub </a:t>
            </a:r>
            <a:r>
              <a:rPr lang="zh-CN" altLang="en-US" sz="1200" b="1" dirty="0"/>
              <a:t>架构；是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1999</a:t>
            </a:r>
            <a:r>
              <a:rPr lang="zh-CN" altLang="en-US" sz="1200" b="1" dirty="0"/>
              <a:t>年在北桥芯片组中引入的连接南桥芯片的并行传输总线，也称为</a:t>
            </a:r>
            <a:r>
              <a:rPr lang="en-US" altLang="zh-CN" sz="1200" b="1" dirty="0"/>
              <a:t>Hub-Link</a:t>
            </a:r>
            <a:r>
              <a:rPr lang="zh-CN" altLang="en-US" sz="1200" b="1" dirty="0"/>
              <a:t>总线；</a:t>
            </a:r>
            <a:r>
              <a:rPr lang="en-US" altLang="zh-CN" sz="1200" b="1" dirty="0"/>
              <a:t>IHA</a:t>
            </a:r>
            <a:r>
              <a:rPr lang="zh-CN" altLang="en-US" sz="1200" b="1" dirty="0"/>
              <a:t>的总线带宽为</a:t>
            </a:r>
            <a:r>
              <a:rPr lang="en-US" altLang="zh-CN" sz="1200" b="1" dirty="0"/>
              <a:t>266MB/s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IHA 2.0</a:t>
            </a:r>
            <a:r>
              <a:rPr lang="zh-CN" altLang="en-US" sz="1200" b="1" dirty="0"/>
              <a:t>的总线带宽为</a:t>
            </a:r>
            <a:r>
              <a:rPr lang="en-US" altLang="zh-CN" sz="1200" b="1" dirty="0"/>
              <a:t>1GB/s</a:t>
            </a:r>
            <a:r>
              <a:rPr lang="zh-CN" altLang="en-US" sz="1200" b="1" dirty="0"/>
              <a:t>。</a:t>
            </a:r>
            <a:endParaRPr lang="en-US" altLang="zh-CN" sz="16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8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HT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HT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Hyper Transport</a:t>
            </a:r>
            <a:r>
              <a:rPr lang="zh-CN" altLang="en-US" sz="1200" b="1" dirty="0"/>
              <a:t>，超级传输技术；是</a:t>
            </a:r>
            <a:r>
              <a:rPr lang="en-US" altLang="zh-CN" sz="1200" b="1" dirty="0"/>
              <a:t>AMD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2001</a:t>
            </a:r>
            <a:r>
              <a:rPr lang="zh-CN" altLang="en-US" sz="1200" b="1" dirty="0"/>
              <a:t>年推出的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高速串行总线，用于芯片间的高速连接；</a:t>
            </a:r>
            <a:r>
              <a:rPr lang="en-US" altLang="zh-CN" sz="1200" b="1" dirty="0"/>
              <a:t>HT 3.1</a:t>
            </a:r>
            <a:r>
              <a:rPr lang="zh-CN" altLang="en-US" sz="1200" b="1" dirty="0"/>
              <a:t>的总线带宽为</a:t>
            </a:r>
            <a:r>
              <a:rPr lang="en-US" altLang="zh-CN" sz="1200" b="1" dirty="0"/>
              <a:t>25.6GB/s</a:t>
            </a:r>
            <a:r>
              <a:rPr lang="zh-CN" altLang="en-US" sz="1200" b="1" dirty="0"/>
              <a:t>。</a:t>
            </a:r>
            <a:endParaRPr lang="en-US" altLang="zh-CN" sz="16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9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QPI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QPI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Quick Path Interconnect</a:t>
            </a:r>
            <a:r>
              <a:rPr lang="zh-CN" altLang="en-US" sz="1200" b="1" dirty="0"/>
              <a:t>，快速通道互联；是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公司为对抗</a:t>
            </a:r>
            <a:r>
              <a:rPr lang="en-US" altLang="zh-CN" sz="1200" b="1" dirty="0"/>
              <a:t>AMD</a:t>
            </a:r>
            <a:r>
              <a:rPr lang="zh-CN" altLang="en-US" sz="1200" b="1" dirty="0"/>
              <a:t>的</a:t>
            </a:r>
            <a:r>
              <a:rPr lang="en-US" altLang="zh-CN" sz="1200" b="1" dirty="0"/>
              <a:t>HT</a:t>
            </a:r>
            <a:r>
              <a:rPr lang="zh-CN" altLang="en-US" sz="1200" b="1" dirty="0"/>
              <a:t>总线而推出的新一代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总线，</a:t>
            </a:r>
            <a:r>
              <a:rPr lang="en-US" altLang="zh-CN" sz="1200" b="1" dirty="0"/>
              <a:t>QPI</a:t>
            </a:r>
            <a:r>
              <a:rPr lang="zh-CN" altLang="en-US" sz="1200" b="1" dirty="0"/>
              <a:t>总线取代了前端总线</a:t>
            </a:r>
            <a:r>
              <a:rPr lang="en-US" altLang="zh-CN" sz="1200" b="1" dirty="0"/>
              <a:t>FSB</a:t>
            </a:r>
            <a:r>
              <a:rPr lang="zh-CN" altLang="en-US" sz="1200" b="1" dirty="0"/>
              <a:t>，总线带宽可达</a:t>
            </a:r>
            <a:r>
              <a:rPr lang="en-US" altLang="zh-CN" sz="1200" b="1" dirty="0"/>
              <a:t>25.6GB/s</a:t>
            </a:r>
            <a:r>
              <a:rPr lang="zh-CN" altLang="en-US" sz="1200" b="1" dirty="0"/>
              <a:t>。</a:t>
            </a:r>
            <a:endParaRPr lang="en-US" altLang="zh-CN" sz="16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10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DMI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DMI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Direct Media Interface</a:t>
            </a:r>
            <a:r>
              <a:rPr lang="zh-CN" altLang="en-US" sz="1200" b="1" dirty="0"/>
              <a:t>，直接媒体接口；是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2004</a:t>
            </a:r>
            <a:r>
              <a:rPr lang="zh-CN" altLang="en-US" sz="1200" b="1" dirty="0"/>
              <a:t>年推出的用于连接主板南北桥的总线，</a:t>
            </a:r>
            <a:r>
              <a:rPr lang="en-US" altLang="zh-CN" sz="1200" b="1" dirty="0"/>
              <a:t>DMI</a:t>
            </a:r>
            <a:r>
              <a:rPr lang="zh-CN" altLang="en-US" sz="1200" b="1" dirty="0"/>
              <a:t>总线取得了</a:t>
            </a:r>
            <a:r>
              <a:rPr lang="en-US" altLang="zh-CN" sz="1200" b="1" dirty="0"/>
              <a:t>IHA</a:t>
            </a:r>
            <a:r>
              <a:rPr lang="zh-CN" altLang="en-US" sz="1200" b="1" dirty="0"/>
              <a:t>总线（</a:t>
            </a:r>
            <a:r>
              <a:rPr lang="en-US" altLang="zh-CN" sz="1200" b="1" dirty="0"/>
              <a:t>Hub-Link</a:t>
            </a:r>
            <a:r>
              <a:rPr lang="zh-CN" altLang="en-US" sz="1200" b="1" dirty="0"/>
              <a:t>总线），总线带宽为双向</a:t>
            </a:r>
            <a:r>
              <a:rPr lang="en-US" altLang="zh-CN" sz="1200" b="1" dirty="0"/>
              <a:t>2GB/s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DMI 3.0</a:t>
            </a:r>
            <a:r>
              <a:rPr lang="zh-CN" altLang="en-US" sz="1200" b="1" dirty="0"/>
              <a:t>的总线带宽为双向</a:t>
            </a:r>
            <a:r>
              <a:rPr lang="en-US" altLang="zh-CN" sz="1200" b="1" dirty="0"/>
              <a:t>8GB/s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84548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8.4.3  </a:t>
            </a:r>
            <a:r>
              <a:rPr lang="zh-CN" altLang="en-US" b="1" dirty="0">
                <a:ea typeface="黑体" panose="02010609060101010101" pitchFamily="49" charset="-122"/>
              </a:rPr>
              <a:t>常用</a:t>
            </a:r>
            <a:r>
              <a:rPr lang="en-US" altLang="zh-CN" b="1" dirty="0">
                <a:ea typeface="黑体" panose="02010609060101010101" pitchFamily="49" charset="-122"/>
              </a:rPr>
              <a:t>I/O</a:t>
            </a:r>
            <a:r>
              <a:rPr lang="zh-CN" altLang="en-US" b="1" dirty="0">
                <a:ea typeface="黑体" panose="02010609060101010101" pitchFamily="49" charset="-122"/>
              </a:rPr>
              <a:t>总线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AGP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AGP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Accelerated Graphics Port</a:t>
            </a:r>
            <a:r>
              <a:rPr lang="zh-CN" altLang="en-US" sz="1200" b="1" dirty="0"/>
              <a:t>，加速图像接口；是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1996</a:t>
            </a:r>
            <a:r>
              <a:rPr lang="zh-CN" altLang="en-US" sz="1200" b="1" dirty="0"/>
              <a:t>年推出的显卡专用局部总线，总线位宽</a:t>
            </a:r>
            <a:r>
              <a:rPr lang="en-US" altLang="zh-CN" sz="1200" b="1" dirty="0"/>
              <a:t>32</a:t>
            </a:r>
            <a:r>
              <a:rPr lang="zh-CN" altLang="en-US" sz="1200" b="1" dirty="0"/>
              <a:t>位，有</a:t>
            </a:r>
            <a:r>
              <a:rPr lang="en-US" altLang="zh-CN" sz="1200" b="1" dirty="0"/>
              <a:t>AGP 2x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AGP 4x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AGP 8x</a:t>
            </a:r>
            <a:r>
              <a:rPr lang="zh-CN" altLang="en-US" sz="1200" b="1" dirty="0"/>
              <a:t>多个版本，总线带宽最高达</a:t>
            </a:r>
            <a:r>
              <a:rPr lang="en-US" altLang="zh-CN" sz="1200" b="1" dirty="0"/>
              <a:t>2.1GB/s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PCI Express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PCI Express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：快捷</a:t>
            </a:r>
            <a:r>
              <a:rPr lang="en-US" altLang="zh-CN" sz="1200" b="1" dirty="0"/>
              <a:t>PCI</a:t>
            </a:r>
            <a:r>
              <a:rPr lang="zh-CN" altLang="en-US" sz="1200" b="1" dirty="0"/>
              <a:t>总线（</a:t>
            </a:r>
            <a:r>
              <a:rPr lang="en-US" altLang="zh-CN" sz="1200" b="1" dirty="0"/>
              <a:t>PCI-e</a:t>
            </a:r>
            <a:r>
              <a:rPr lang="zh-CN" altLang="en-US" sz="1200" b="1" dirty="0"/>
              <a:t>总线、</a:t>
            </a:r>
            <a:r>
              <a:rPr lang="en-US" altLang="zh-CN" sz="1200" b="1" dirty="0"/>
              <a:t>PCIe</a:t>
            </a:r>
            <a:r>
              <a:rPr lang="zh-CN" altLang="en-US" sz="1200" b="1" dirty="0"/>
              <a:t>总线）；是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2001</a:t>
            </a:r>
            <a:r>
              <a:rPr lang="zh-CN" altLang="en-US" sz="1200" b="1" dirty="0"/>
              <a:t>年推出的高速串行计算机扩展总线标准；</a:t>
            </a:r>
            <a:r>
              <a:rPr lang="en-US" altLang="zh-CN" sz="1200" b="1" dirty="0"/>
              <a:t>PCIe</a:t>
            </a:r>
            <a:r>
              <a:rPr lang="zh-CN" altLang="en-US" sz="1200" b="1" dirty="0"/>
              <a:t>总线颠覆了传统总线结构，改并行总线为串行总线，改共享连接为专用的点到点连接；</a:t>
            </a:r>
            <a:r>
              <a:rPr lang="en-US" altLang="zh-CN" sz="1200" b="1" dirty="0"/>
              <a:t>PCIe x1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PCIe x4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 PCIe x16</a:t>
            </a:r>
            <a:r>
              <a:rPr lang="zh-CN" altLang="en-US" sz="1200" b="1" dirty="0"/>
              <a:t>，分别表示有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个通路、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个通路（并发）、</a:t>
            </a:r>
            <a:r>
              <a:rPr lang="en-US" altLang="zh-CN" sz="1200" b="1" dirty="0"/>
              <a:t>16</a:t>
            </a:r>
            <a:r>
              <a:rPr lang="zh-CN" altLang="en-US" sz="1200" b="1" dirty="0"/>
              <a:t>个通路（并发）；</a:t>
            </a:r>
            <a:r>
              <a:rPr lang="en-US" altLang="zh-CN" sz="1200" b="1" dirty="0"/>
              <a:t>PCIe 1.0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PCIe 2.0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PCIe 3.0</a:t>
            </a:r>
            <a:r>
              <a:rPr lang="zh-CN" altLang="en-US" sz="1200" b="1" dirty="0"/>
              <a:t>的工作频率分别为</a:t>
            </a:r>
            <a:r>
              <a:rPr lang="en-US" altLang="zh-CN" sz="1200" b="1" dirty="0"/>
              <a:t>2.5GHz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5GHz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8GHz</a:t>
            </a:r>
            <a:r>
              <a:rPr lang="zh-CN" altLang="en-US" sz="1200" b="1" dirty="0"/>
              <a:t>，总线带宽最高达</a:t>
            </a:r>
            <a:r>
              <a:rPr lang="en-US" altLang="zh-CN" sz="1200" b="1" dirty="0"/>
              <a:t>80GB/s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LPC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LPC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Low Pin Count</a:t>
            </a:r>
            <a:r>
              <a:rPr lang="zh-CN" altLang="en-US" sz="1200" b="1" dirty="0"/>
              <a:t>，低管脚数；是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1997</a:t>
            </a:r>
            <a:r>
              <a:rPr lang="zh-CN" altLang="en-US" sz="1200" b="1" dirty="0"/>
              <a:t>年推出的一款用于代替南桥芯片中遗留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总线的并行总线，用于连接南桥和</a:t>
            </a:r>
            <a:r>
              <a:rPr lang="en-US" altLang="zh-CN" sz="1200" b="1" dirty="0"/>
              <a:t>Super I/O</a:t>
            </a:r>
            <a:r>
              <a:rPr lang="zh-CN" altLang="en-US" sz="1200" b="1" dirty="0"/>
              <a:t>芯片、</a:t>
            </a:r>
            <a:r>
              <a:rPr lang="en-US" altLang="zh-CN" sz="1200" b="1" dirty="0"/>
              <a:t>Flash ROM</a:t>
            </a:r>
            <a:r>
              <a:rPr lang="zh-CN" altLang="en-US" sz="1200" b="1" dirty="0"/>
              <a:t>等老旧设备；</a:t>
            </a:r>
            <a:r>
              <a:rPr lang="en-US" altLang="zh-CN" sz="1200" b="1" dirty="0"/>
              <a:t>LPC</a:t>
            </a:r>
            <a:r>
              <a:rPr lang="zh-CN" altLang="en-US" sz="1200" b="1" dirty="0"/>
              <a:t>总线在保持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总线带宽不变的情况下，减少了</a:t>
            </a:r>
            <a:r>
              <a:rPr lang="en-US" altLang="zh-CN" sz="1200" b="1" dirty="0"/>
              <a:t>25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30</a:t>
            </a:r>
            <a:r>
              <a:rPr lang="zh-CN" altLang="en-US" sz="1200" b="1" dirty="0"/>
              <a:t>个信号管脚，因此称为</a:t>
            </a:r>
            <a:r>
              <a:rPr lang="en-US" altLang="zh-CN" sz="1200" b="1" dirty="0"/>
              <a:t>Low Pin Count</a:t>
            </a:r>
            <a:r>
              <a:rPr lang="zh-CN" altLang="en-US" sz="1200" b="1" dirty="0"/>
              <a:t>（低管脚数）。</a:t>
            </a:r>
            <a:endParaRPr lang="en-US" altLang="zh-CN" sz="12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1F326F-238D-1523-D0C5-3F4D4C95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44292"/>
            <a:ext cx="1745989" cy="160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BBE765-8032-8C7C-7A94-8307989DC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37514"/>
            <a:ext cx="2420888" cy="18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C2C261-F1FB-F8E7-B529-8D33B618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78" y="5199801"/>
            <a:ext cx="3204394" cy="137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DEB6E7-5EEC-E4A6-1ABB-A8EF896F58FA}"/>
              </a:ext>
            </a:extLst>
          </p:cNvPr>
          <p:cNvSpPr txBox="1"/>
          <p:nvPr/>
        </p:nvSpPr>
        <p:spPr>
          <a:xfrm>
            <a:off x="6732240" y="5845347"/>
            <a:ext cx="514885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PCIe x 1</a:t>
            </a:r>
            <a:endParaRPr lang="zh-CN" altLang="en-US" sz="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9261AF-19B0-1E1C-B04A-90995C37FE9D}"/>
              </a:ext>
            </a:extLst>
          </p:cNvPr>
          <p:cNvSpPr txBox="1"/>
          <p:nvPr/>
        </p:nvSpPr>
        <p:spPr>
          <a:xfrm>
            <a:off x="7092280" y="6235316"/>
            <a:ext cx="514885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PCIe x 4</a:t>
            </a:r>
            <a:endParaRPr lang="zh-CN" altLang="en-US" sz="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ED0517-B7E3-7221-C963-8D045DBDEBEF}"/>
              </a:ext>
            </a:extLst>
          </p:cNvPr>
          <p:cNvSpPr txBox="1"/>
          <p:nvPr/>
        </p:nvSpPr>
        <p:spPr>
          <a:xfrm>
            <a:off x="7324074" y="5422015"/>
            <a:ext cx="566181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PCIe x 16</a:t>
            </a:r>
            <a:endParaRPr lang="zh-CN" altLang="en-US" sz="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D1B062-EDF5-A4F0-3721-B4D9BD510656}"/>
              </a:ext>
            </a:extLst>
          </p:cNvPr>
          <p:cNvSpPr txBox="1"/>
          <p:nvPr/>
        </p:nvSpPr>
        <p:spPr>
          <a:xfrm>
            <a:off x="4048106" y="5518426"/>
            <a:ext cx="566181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" b="1"/>
            </a:lvl1pPr>
          </a:lstStyle>
          <a:p>
            <a:r>
              <a:rPr lang="en-US" altLang="zh-CN" dirty="0"/>
              <a:t>PCIe x 16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B9374F-7199-EDCB-74B3-5697D39F2365}"/>
              </a:ext>
            </a:extLst>
          </p:cNvPr>
          <p:cNvSpPr txBox="1"/>
          <p:nvPr/>
        </p:nvSpPr>
        <p:spPr>
          <a:xfrm>
            <a:off x="3765015" y="5115785"/>
            <a:ext cx="514885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PCIe x 1</a:t>
            </a:r>
            <a:endParaRPr lang="zh-CN" altLang="en-US" sz="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B60B7D-1098-13C3-CAC4-2F6D868B630A}"/>
              </a:ext>
            </a:extLst>
          </p:cNvPr>
          <p:cNvSpPr txBox="1"/>
          <p:nvPr/>
        </p:nvSpPr>
        <p:spPr>
          <a:xfrm>
            <a:off x="3711749" y="5910965"/>
            <a:ext cx="320922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</a:t>
            </a:r>
            <a:endParaRPr lang="zh-CN" altLang="en-US" sz="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620E59-6CE6-6CF6-F92F-06AD6770E83D}"/>
              </a:ext>
            </a:extLst>
          </p:cNvPr>
          <p:cNvSpPr txBox="1"/>
          <p:nvPr/>
        </p:nvSpPr>
        <p:spPr>
          <a:xfrm>
            <a:off x="3765015" y="6343038"/>
            <a:ext cx="320922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</a:t>
            </a:r>
            <a:endParaRPr lang="zh-CN" altLang="en-US" sz="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5FC702-7BCA-21C4-B3DE-5E7D0C0D5EC2}"/>
              </a:ext>
            </a:extLst>
          </p:cNvPr>
          <p:cNvSpPr txBox="1"/>
          <p:nvPr/>
        </p:nvSpPr>
        <p:spPr>
          <a:xfrm>
            <a:off x="449497" y="6259889"/>
            <a:ext cx="322524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ISA</a:t>
            </a:r>
            <a:endParaRPr lang="zh-CN" altLang="en-US" sz="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BAB547-4F6A-7AB9-8E2B-A481B1644512}"/>
              </a:ext>
            </a:extLst>
          </p:cNvPr>
          <p:cNvSpPr txBox="1"/>
          <p:nvPr/>
        </p:nvSpPr>
        <p:spPr>
          <a:xfrm>
            <a:off x="611560" y="5092079"/>
            <a:ext cx="367408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AGP</a:t>
            </a:r>
            <a:endParaRPr lang="zh-CN" altLang="en-US" sz="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46E323-F105-C33A-9B7F-B78231AD6312}"/>
              </a:ext>
            </a:extLst>
          </p:cNvPr>
          <p:cNvSpPr txBox="1"/>
          <p:nvPr/>
        </p:nvSpPr>
        <p:spPr>
          <a:xfrm>
            <a:off x="451099" y="5690876"/>
            <a:ext cx="320922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PCI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51388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FDEC63-43BA-AE35-8791-F4F0A781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14" y="236578"/>
            <a:ext cx="1956098" cy="129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2B9775FD-2031-7C86-0B00-A09FC39F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09947"/>
            <a:ext cx="1498217" cy="155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FE92B91-B019-0AC5-C8BB-9E626C26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21444"/>
            <a:ext cx="2020789" cy="125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2B88CD8-56A1-73D1-C912-3D0B9152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3" y="3573016"/>
            <a:ext cx="3483684" cy="256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E:\曾文华工作目录\教学工作\2018年上半年\其他文档\20140513152324-431985648.jpg">
            <a:extLst>
              <a:ext uri="{FF2B5EF4-FFF2-40B4-BE49-F238E27FC236}">
                <a16:creationId xmlns:a16="http://schemas.microsoft.com/office/drawing/2014/main" id="{83EDAD44-616E-99DA-DEE6-70950B5A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3" y="548680"/>
            <a:ext cx="2771800" cy="207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5C364-B4C6-32E5-5D91-71E8D98CA331}"/>
              </a:ext>
            </a:extLst>
          </p:cNvPr>
          <p:cNvSpPr txBox="1"/>
          <p:nvPr/>
        </p:nvSpPr>
        <p:spPr>
          <a:xfrm>
            <a:off x="1907704" y="6277074"/>
            <a:ext cx="108012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AGP</a:t>
            </a:r>
            <a:r>
              <a:rPr lang="zh-CN" altLang="en-US" sz="1200" b="1" dirty="0"/>
              <a:t>总线显卡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20B38B-61E0-7DA4-11F5-48709D424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3835597"/>
            <a:ext cx="3116985" cy="20420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E47A8B3-F20A-735B-26CF-48228A3934B1}"/>
              </a:ext>
            </a:extLst>
          </p:cNvPr>
          <p:cNvSpPr txBox="1"/>
          <p:nvPr/>
        </p:nvSpPr>
        <p:spPr>
          <a:xfrm>
            <a:off x="6586812" y="6140202"/>
            <a:ext cx="136815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PCI Express</a:t>
            </a:r>
            <a:r>
              <a:rPr lang="zh-CN" altLang="en-US" sz="1200" b="1" dirty="0"/>
              <a:t>总线卡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6164E8-E6BA-02AB-4D8C-0748E43ECE02}"/>
              </a:ext>
            </a:extLst>
          </p:cNvPr>
          <p:cNvSpPr txBox="1"/>
          <p:nvPr/>
        </p:nvSpPr>
        <p:spPr>
          <a:xfrm>
            <a:off x="5940152" y="1738775"/>
            <a:ext cx="158417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PCI Express</a:t>
            </a:r>
            <a:r>
              <a:rPr lang="zh-CN" altLang="en-US" sz="1200" b="1" dirty="0"/>
              <a:t>总线插槽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A10009-5FA9-37E3-2798-C8C01F8CC681}"/>
              </a:ext>
            </a:extLst>
          </p:cNvPr>
          <p:cNvSpPr txBox="1"/>
          <p:nvPr/>
        </p:nvSpPr>
        <p:spPr>
          <a:xfrm>
            <a:off x="1453723" y="2713816"/>
            <a:ext cx="108012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AGP</a:t>
            </a:r>
            <a:r>
              <a:rPr lang="zh-CN" altLang="en-US" sz="1200" b="1" dirty="0"/>
              <a:t>总线插槽</a:t>
            </a:r>
          </a:p>
        </p:txBody>
      </p:sp>
    </p:spTree>
    <p:extLst>
      <p:ext uri="{BB962C8B-B14F-4D97-AF65-F5344CB8AC3E}">
        <p14:creationId xmlns:p14="http://schemas.microsoft.com/office/powerpoint/2010/main" val="3880726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SPI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SPI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Serial Peripheral Interface</a:t>
            </a:r>
            <a:r>
              <a:rPr lang="zh-CN" altLang="en-US" sz="1200" b="1" dirty="0"/>
              <a:t>，串行外设接口；是</a:t>
            </a:r>
            <a:r>
              <a:rPr lang="en-US" altLang="zh-CN" sz="1200" b="1" dirty="0"/>
              <a:t>Motorola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2000</a:t>
            </a:r>
            <a:r>
              <a:rPr lang="zh-CN" altLang="en-US" sz="1200" b="1" dirty="0"/>
              <a:t>年推出的一种同步串行总线接口；</a:t>
            </a:r>
            <a:r>
              <a:rPr lang="en-US" altLang="zh-CN" sz="1200" b="1" dirty="0"/>
              <a:t>SPI</a:t>
            </a:r>
            <a:r>
              <a:rPr lang="zh-CN" altLang="en-US" sz="1200" b="1" dirty="0"/>
              <a:t>总线是一种适合短距离传输的高速全双工同步串行总线，只需要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～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根线，可以实现多个</a:t>
            </a:r>
            <a:r>
              <a:rPr lang="en-US" altLang="zh-CN" sz="1200" b="1" dirty="0"/>
              <a:t>SPI</a:t>
            </a:r>
            <a:r>
              <a:rPr lang="zh-CN" altLang="en-US" sz="1200" b="1" dirty="0"/>
              <a:t>设备的互连，总线带宽最高达</a:t>
            </a:r>
            <a:r>
              <a:rPr lang="en-US" altLang="zh-CN" sz="1200" b="1" dirty="0"/>
              <a:t>50Mbit/s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</a:t>
            </a:r>
            <a:r>
              <a:rPr lang="en-US" altLang="zh-CN" sz="2000" b="1" baseline="30000" dirty="0"/>
              <a:t>2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1200" b="1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1200" b="1" dirty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r>
              <a:rPr lang="zh-CN" altLang="en-US" sz="1200" b="1" dirty="0">
                <a:solidFill>
                  <a:srgbClr val="FF0000"/>
                </a:solidFill>
                <a:cs typeface="Times New Roman" panose="02020603050405020304" pitchFamily="18" charset="0"/>
              </a:rPr>
              <a:t>总线</a:t>
            </a:r>
            <a:r>
              <a:rPr lang="zh-CN" altLang="en-US" sz="1200" b="1" dirty="0">
                <a:cs typeface="Times New Roman" panose="02020603050405020304" pitchFamily="18" charset="0"/>
              </a:rPr>
              <a:t>：</a:t>
            </a:r>
            <a:r>
              <a:rPr lang="en-US" altLang="zh-CN" sz="1200" b="1" dirty="0">
                <a:cs typeface="Times New Roman" panose="02020603050405020304" pitchFamily="18" charset="0"/>
              </a:rPr>
              <a:t> 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cs typeface="Times New Roman" panose="02020603050405020304" pitchFamily="18" charset="0"/>
              </a:rPr>
              <a:t>Inter-Integrated Circuit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cs typeface="Times New Roman" panose="02020603050405020304" pitchFamily="18" charset="0"/>
              </a:rPr>
              <a:t>，集成电路总线；</a:t>
            </a:r>
            <a:r>
              <a:rPr lang="zh-CN" altLang="en-US" sz="1200" b="1" dirty="0">
                <a:cs typeface="Times New Roman" panose="02020603050405020304" pitchFamily="18" charset="0"/>
              </a:rPr>
              <a:t>是</a:t>
            </a:r>
            <a:r>
              <a:rPr lang="en-US" altLang="zh-CN" sz="1200" b="1" dirty="0">
                <a:cs typeface="Times New Roman" panose="02020603050405020304" pitchFamily="18" charset="0"/>
              </a:rPr>
              <a:t>Philips</a:t>
            </a:r>
            <a:r>
              <a:rPr lang="zh-CN" altLang="en-US" sz="1200" b="1" dirty="0">
                <a:cs typeface="Times New Roman" panose="02020603050405020304" pitchFamily="18" charset="0"/>
              </a:rPr>
              <a:t>公司</a:t>
            </a:r>
            <a:r>
              <a:rPr lang="en-US" altLang="zh-CN" sz="1200" b="1" dirty="0">
                <a:cs typeface="Times New Roman" panose="02020603050405020304" pitchFamily="18" charset="0"/>
              </a:rPr>
              <a:t>1982</a:t>
            </a:r>
            <a:r>
              <a:rPr lang="zh-CN" altLang="en-US" sz="1200" b="1" dirty="0">
                <a:cs typeface="Times New Roman" panose="02020603050405020304" pitchFamily="18" charset="0"/>
              </a:rPr>
              <a:t>年推出的半双工同步串行总线，用于连接微控制器和低速外部设备芯片；具有接口线少（只需要</a:t>
            </a:r>
            <a:r>
              <a:rPr lang="en-US" altLang="zh-CN" sz="1200" b="1" dirty="0">
                <a:cs typeface="Times New Roman" panose="02020603050405020304" pitchFamily="18" charset="0"/>
              </a:rPr>
              <a:t>2</a:t>
            </a:r>
            <a:r>
              <a:rPr lang="zh-CN" altLang="en-US" sz="1200" b="1" dirty="0">
                <a:cs typeface="Times New Roman" panose="02020603050405020304" pitchFamily="18" charset="0"/>
              </a:rPr>
              <a:t>根线）、控制方式简单、器件封装形式小、通信速率较高等优点，总线带宽最高达</a:t>
            </a:r>
            <a:r>
              <a:rPr lang="en-US" altLang="zh-CN" sz="1200" b="1" dirty="0">
                <a:cs typeface="Times New Roman" panose="02020603050405020304" pitchFamily="18" charset="0"/>
              </a:rPr>
              <a:t>3.4Mbit/s</a:t>
            </a:r>
            <a:r>
              <a:rPr lang="zh-CN" altLang="en-US" sz="1200" b="1" dirty="0">
                <a:cs typeface="Times New Roman" panose="02020603050405020304" pitchFamily="18" charset="0"/>
              </a:rPr>
              <a:t>。</a:t>
            </a:r>
            <a:endParaRPr lang="en-US" altLang="zh-CN" sz="1200" b="1" dirty="0">
              <a:cs typeface="Times New Roman" panose="02020603050405020304" pitchFamily="18" charset="0"/>
            </a:endParaRPr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SMBus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 err="1">
                <a:solidFill>
                  <a:srgbClr val="FF0000"/>
                </a:solidFill>
              </a:rPr>
              <a:t>SMBus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System Management Bus</a:t>
            </a:r>
            <a:r>
              <a:rPr lang="zh-CN" altLang="en-US" sz="1200" b="1" dirty="0"/>
              <a:t>，系统管理总线；是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1995</a:t>
            </a:r>
            <a:r>
              <a:rPr lang="zh-CN" altLang="en-US" sz="1200" b="1" dirty="0"/>
              <a:t>年推出的应用于移动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和桌面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系统中的低速率通信总线标准，基于</a:t>
            </a:r>
            <a:r>
              <a:rPr lang="en-US" altLang="zh-CN" sz="1200" b="1" dirty="0"/>
              <a:t>I</a:t>
            </a:r>
            <a:r>
              <a:rPr lang="en-US" altLang="zh-CN" sz="1200" b="1" baseline="30000" dirty="0"/>
              <a:t>2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总线标准构造，也只需要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根线。</a:t>
            </a:r>
            <a:endParaRPr lang="en-US" altLang="zh-CN" sz="16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7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ATA/IDE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ATA/IDE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Advanced Technology Attachment</a:t>
            </a:r>
            <a:r>
              <a:rPr lang="zh-CN" altLang="en-US" sz="1200" b="1" dirty="0"/>
              <a:t>，高级技术附件规格；</a:t>
            </a:r>
            <a:r>
              <a:rPr lang="en-US" altLang="zh-CN" sz="1200" b="1" dirty="0"/>
              <a:t>Integrated Device Electronics</a:t>
            </a:r>
            <a:r>
              <a:rPr lang="zh-CN" altLang="en-US" sz="1200" b="1" dirty="0"/>
              <a:t>，集成磁盘电子接口；是</a:t>
            </a:r>
            <a:r>
              <a:rPr lang="en-US" altLang="zh-CN" sz="1200" b="1" dirty="0"/>
              <a:t>Compaq</a:t>
            </a:r>
            <a:r>
              <a:rPr lang="zh-CN" altLang="en-US" sz="1200" b="1" dirty="0"/>
              <a:t>等公司</a:t>
            </a:r>
            <a:r>
              <a:rPr lang="en-US" altLang="zh-CN" sz="1200" b="1" dirty="0"/>
              <a:t>1986</a:t>
            </a:r>
            <a:r>
              <a:rPr lang="zh-CN" altLang="en-US" sz="1200" b="1" dirty="0"/>
              <a:t>年推出的硬盘标准接口，通过将硬盘控制器和盘体集成在一起，有效减少和缩短硬盘接口的电缆数目与长度；</a:t>
            </a:r>
            <a:r>
              <a:rPr lang="en-US" altLang="zh-CN" sz="1200" b="1" dirty="0"/>
              <a:t>ATA</a:t>
            </a:r>
            <a:r>
              <a:rPr lang="zh-CN" altLang="en-US" sz="1200" b="1" dirty="0"/>
              <a:t>总线也称为</a:t>
            </a:r>
            <a:r>
              <a:rPr lang="en-US" altLang="zh-CN" sz="1200" b="1" dirty="0"/>
              <a:t>PATA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Parallel ATA</a:t>
            </a:r>
            <a:r>
              <a:rPr lang="zh-CN" altLang="en-US" sz="1200" b="1" dirty="0"/>
              <a:t>，并行</a:t>
            </a:r>
            <a:r>
              <a:rPr lang="en-US" altLang="zh-CN" sz="1200" b="1" dirty="0"/>
              <a:t>ATA</a:t>
            </a:r>
            <a:r>
              <a:rPr lang="zh-CN" altLang="en-US" sz="1200" b="1" dirty="0"/>
              <a:t>总线），总线带宽最高达</a:t>
            </a:r>
            <a:r>
              <a:rPr lang="en-US" altLang="zh-CN" sz="1200" b="1" dirty="0"/>
              <a:t>133MB/s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211386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CED66E-72EF-3FE2-AE13-8C22370C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381899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CBFEB7B-487D-2BC4-F211-C1A87A4F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6" y="3933056"/>
            <a:ext cx="3417371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FF85040-C02B-7B46-A7EF-928C763E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36" y="937840"/>
            <a:ext cx="2309242" cy="230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A56772A-BC48-9115-2E7B-363AC455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36" y="4293096"/>
            <a:ext cx="2102150" cy="162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68C661-A2C0-7AAF-6CA1-9D24F6BAF5EC}"/>
              </a:ext>
            </a:extLst>
          </p:cNvPr>
          <p:cNvSpPr txBox="1"/>
          <p:nvPr/>
        </p:nvSpPr>
        <p:spPr>
          <a:xfrm>
            <a:off x="1835696" y="2986553"/>
            <a:ext cx="144016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ATA/IDE</a:t>
            </a:r>
            <a:r>
              <a:rPr lang="zh-CN" altLang="en-US" sz="1200" b="1" dirty="0"/>
              <a:t>接口硬盘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9AFF33-CD98-F6B3-C19E-8C338B1BBC5D}"/>
              </a:ext>
            </a:extLst>
          </p:cNvPr>
          <p:cNvSpPr txBox="1"/>
          <p:nvPr/>
        </p:nvSpPr>
        <p:spPr>
          <a:xfrm>
            <a:off x="1763688" y="6462499"/>
            <a:ext cx="172819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主板上的</a:t>
            </a:r>
            <a:r>
              <a:rPr lang="en-US" altLang="zh-CN" sz="1200" b="1" dirty="0"/>
              <a:t>ATA/IDE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8B530-338B-75CE-8A1A-803FC7B4C16D}"/>
              </a:ext>
            </a:extLst>
          </p:cNvPr>
          <p:cNvSpPr txBox="1"/>
          <p:nvPr/>
        </p:nvSpPr>
        <p:spPr>
          <a:xfrm>
            <a:off x="6588224" y="3263552"/>
            <a:ext cx="165618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ATA/IDE</a:t>
            </a:r>
            <a:r>
              <a:rPr lang="zh-CN" altLang="en-US" sz="1200" b="1" dirty="0"/>
              <a:t>接口的连接线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5B234-9C37-6A9F-D1C6-9EF431836D82}"/>
              </a:ext>
            </a:extLst>
          </p:cNvPr>
          <p:cNvSpPr txBox="1"/>
          <p:nvPr/>
        </p:nvSpPr>
        <p:spPr>
          <a:xfrm>
            <a:off x="6435276" y="6185500"/>
            <a:ext cx="166511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ATA/IDE</a:t>
            </a:r>
            <a:r>
              <a:rPr lang="zh-CN" altLang="en-US" sz="1200" b="1" dirty="0"/>
              <a:t>接口的电源线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7FFF9A-E8DB-3E40-4961-36432D15081F}"/>
              </a:ext>
            </a:extLst>
          </p:cNvPr>
          <p:cNvSpPr txBox="1"/>
          <p:nvPr/>
        </p:nvSpPr>
        <p:spPr>
          <a:xfrm>
            <a:off x="1835696" y="2970083"/>
            <a:ext cx="144016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ATA/IDE</a:t>
            </a:r>
            <a:r>
              <a:rPr lang="zh-CN" altLang="en-US" sz="1200" b="1" dirty="0"/>
              <a:t>接口硬盘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CD11F-2D28-D62C-E996-ACAABF3EA4E8}"/>
              </a:ext>
            </a:extLst>
          </p:cNvPr>
          <p:cNvSpPr txBox="1"/>
          <p:nvPr/>
        </p:nvSpPr>
        <p:spPr>
          <a:xfrm>
            <a:off x="6588224" y="3247082"/>
            <a:ext cx="165618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ATA/IDE</a:t>
            </a:r>
            <a:r>
              <a:rPr lang="zh-CN" altLang="en-US" sz="1200" b="1" dirty="0"/>
              <a:t>接口的连接线</a:t>
            </a:r>
          </a:p>
        </p:txBody>
      </p:sp>
    </p:spTree>
    <p:extLst>
      <p:ext uri="{BB962C8B-B14F-4D97-AF65-F5344CB8AC3E}">
        <p14:creationId xmlns:p14="http://schemas.microsoft.com/office/powerpoint/2010/main" val="4169708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8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SATA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SATA</a:t>
            </a:r>
            <a:r>
              <a:rPr lang="zh-CN" altLang="en-US" sz="1200" b="1" dirty="0">
                <a:solidFill>
                  <a:srgbClr val="FF0000"/>
                </a:solidFill>
              </a:rPr>
              <a:t>总线：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Serial </a:t>
            </a:r>
            <a:r>
              <a:rPr lang="en-US" altLang="zh-CN" sz="1200" b="1" dirty="0"/>
              <a:t>Advanced Technology Attachment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，串行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ATA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总线；</a:t>
            </a:r>
            <a:r>
              <a:rPr lang="zh-CN" altLang="en-US" sz="1200" b="1" dirty="0"/>
              <a:t>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等公司</a:t>
            </a:r>
            <a:r>
              <a:rPr lang="en-US" altLang="zh-CN" sz="1200" b="1" dirty="0"/>
              <a:t>2001</a:t>
            </a:r>
            <a:r>
              <a:rPr lang="zh-CN" altLang="en-US" sz="1200" b="1" dirty="0"/>
              <a:t>年推出的硬盘接口规范；</a:t>
            </a:r>
            <a:r>
              <a:rPr lang="en-US" altLang="zh-CN" sz="1200" b="1" dirty="0"/>
              <a:t>SATA</a:t>
            </a:r>
            <a:r>
              <a:rPr lang="zh-CN" altLang="en-US" sz="1200" b="1" dirty="0"/>
              <a:t>总线接口简单，只有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根传输线，</a:t>
            </a:r>
            <a:r>
              <a:rPr lang="en-US" altLang="zh-CN" sz="1200" b="1" dirty="0"/>
              <a:t>SATA 3.0</a:t>
            </a:r>
            <a:r>
              <a:rPr lang="zh-CN" altLang="en-US" sz="1200" b="1" dirty="0"/>
              <a:t>的带宽达</a:t>
            </a:r>
            <a:r>
              <a:rPr lang="en-US" altLang="zh-CN" sz="1200" b="1" dirty="0"/>
              <a:t>600MB/s</a:t>
            </a:r>
            <a:r>
              <a:rPr lang="zh-CN" altLang="en-US" sz="1200" b="1" dirty="0"/>
              <a:t>；后来还衍生出了小尺寸的</a:t>
            </a:r>
            <a:r>
              <a:rPr lang="en-US" altLang="zh-CN" sz="1200" b="1" dirty="0"/>
              <a:t>mSATA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mini SATA</a:t>
            </a:r>
            <a:r>
              <a:rPr lang="zh-CN" altLang="en-US" sz="1200" b="1" dirty="0"/>
              <a:t>）、连接外部存储设备的</a:t>
            </a:r>
            <a:r>
              <a:rPr lang="en-US" altLang="zh-CN" sz="1200" b="1" dirty="0" err="1"/>
              <a:t>eSATA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external SATA</a:t>
            </a:r>
            <a:r>
              <a:rPr lang="zh-CN" altLang="en-US" sz="1200" b="1" dirty="0"/>
              <a:t>）。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9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SCSI</a:t>
            </a:r>
            <a:r>
              <a:rPr lang="zh-CN" altLang="en-US" sz="2000" b="1" dirty="0"/>
              <a:t>总线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SCSI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Small Computer System Interface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，小型计算机系统接口</a:t>
            </a:r>
            <a:r>
              <a:rPr lang="zh-CN" altLang="en-US" sz="1200" b="1" dirty="0">
                <a:solidFill>
                  <a:srgbClr val="333333"/>
                </a:solidFill>
              </a:rPr>
              <a:t>；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是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ANSI X3T9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技术委员会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1986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年发布的连接计算机与高速外部设备的并行总线协议，总线带宽最高达</a:t>
            </a:r>
            <a:r>
              <a:rPr lang="en-US" altLang="zh-CN" sz="1200" b="1" dirty="0">
                <a:solidFill>
                  <a:srgbClr val="333333"/>
                </a:solidFill>
              </a:rPr>
              <a:t>640MB/s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10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SAS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SAS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Serial Attached SCSI</a:t>
            </a:r>
            <a:r>
              <a:rPr lang="zh-CN" altLang="en-US" sz="1200" b="1" dirty="0"/>
              <a:t>，串行</a:t>
            </a:r>
            <a:r>
              <a:rPr lang="en-US" altLang="zh-CN" sz="1200" b="1" dirty="0"/>
              <a:t>SCSI</a:t>
            </a:r>
            <a:r>
              <a:rPr lang="zh-CN" altLang="en-US" sz="1200" b="1" dirty="0"/>
              <a:t>总线；是</a:t>
            </a:r>
            <a:r>
              <a:rPr lang="en-US" altLang="zh-CN" sz="1200" b="1" dirty="0"/>
              <a:t>ANSI INCITS T10</a:t>
            </a:r>
            <a:r>
              <a:rPr lang="zh-CN" altLang="en-US" sz="1200" b="1" dirty="0"/>
              <a:t>技术委员会开发并维护的新的存储接口标准；</a:t>
            </a:r>
            <a:r>
              <a:rPr lang="en-US" altLang="zh-CN" sz="1200" b="1" dirty="0"/>
              <a:t>SAS</a:t>
            </a:r>
            <a:r>
              <a:rPr lang="zh-CN" altLang="en-US" sz="1200" b="1" dirty="0"/>
              <a:t>总线与</a:t>
            </a:r>
            <a:r>
              <a:rPr lang="en-US" altLang="zh-CN" sz="1200" b="1" dirty="0"/>
              <a:t>SATA</a:t>
            </a:r>
            <a:r>
              <a:rPr lang="zh-CN" altLang="en-US" sz="1200" b="1" dirty="0"/>
              <a:t>总线兼容。</a:t>
            </a:r>
            <a:endParaRPr lang="en-US" altLang="zh-CN" sz="16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11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Fiber Channel</a:t>
            </a:r>
            <a:r>
              <a:rPr lang="zh-CN" altLang="en-US" sz="2000" b="1" dirty="0"/>
              <a:t>总线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Fiber Channel</a:t>
            </a:r>
            <a:r>
              <a:rPr lang="zh-CN" altLang="en-US" sz="1200" b="1" dirty="0">
                <a:solidFill>
                  <a:srgbClr val="FF0000"/>
                </a:solidFill>
              </a:rPr>
              <a:t>总线</a:t>
            </a:r>
            <a:r>
              <a:rPr lang="zh-CN" altLang="en-US" sz="1200" b="1" dirty="0"/>
              <a:t>：光纤通道总线；是</a:t>
            </a:r>
            <a:r>
              <a:rPr lang="en-US" altLang="zh-CN" sz="1200" b="1" dirty="0"/>
              <a:t>ANSI INCITS T11</a:t>
            </a:r>
            <a:r>
              <a:rPr lang="zh-CN" altLang="en-US" sz="1200" b="1" dirty="0"/>
              <a:t>技术委员会</a:t>
            </a:r>
            <a:r>
              <a:rPr lang="en-US" altLang="zh-CN" sz="1200" b="1" dirty="0"/>
              <a:t>1988</a:t>
            </a:r>
            <a:r>
              <a:rPr lang="zh-CN" altLang="en-US" sz="1200" b="1" dirty="0"/>
              <a:t>年发布的高速串行数据传输协议；第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代</a:t>
            </a:r>
            <a:r>
              <a:rPr lang="en-US" altLang="zh-CN" sz="1200" b="1" dirty="0"/>
              <a:t>Fiber Channel</a:t>
            </a:r>
            <a:r>
              <a:rPr lang="zh-CN" altLang="en-US" sz="1200" b="1" dirty="0"/>
              <a:t>总线的带宽达到</a:t>
            </a:r>
            <a:r>
              <a:rPr lang="en-US" altLang="zh-CN" sz="1200" b="1" dirty="0"/>
              <a:t>25.6GB/s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246252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125AC7DD-FE99-D4A4-C454-3C836CBB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33056"/>
            <a:ext cx="3605386" cy="24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70FAF07-125B-ADEF-8034-C1A30226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28192"/>
            <a:ext cx="2204864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80E3-52B8-9722-327E-6705463AD498}"/>
              </a:ext>
            </a:extLst>
          </p:cNvPr>
          <p:cNvGrpSpPr/>
          <p:nvPr/>
        </p:nvGrpSpPr>
        <p:grpSpPr>
          <a:xfrm>
            <a:off x="1403648" y="636820"/>
            <a:ext cx="3811438" cy="2941448"/>
            <a:chOff x="1403648" y="636820"/>
            <a:chExt cx="3811438" cy="2941448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CFCE9AA3-88B5-956D-64FD-FE8689DD8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636820"/>
              <a:ext cx="3605386" cy="270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5CD11E-4BDE-5D7D-70E8-3EB43E5D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912" y="2930535"/>
              <a:ext cx="1435174" cy="647733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C4D4C45-3715-F261-D8DD-DB92DB3A353A}"/>
              </a:ext>
            </a:extLst>
          </p:cNvPr>
          <p:cNvSpPr txBox="1"/>
          <p:nvPr/>
        </p:nvSpPr>
        <p:spPr>
          <a:xfrm>
            <a:off x="2558269" y="6525344"/>
            <a:ext cx="144016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主板上的</a:t>
            </a:r>
            <a:r>
              <a:rPr lang="en-US" altLang="zh-CN" sz="1200" b="1" dirty="0"/>
              <a:t>SATA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EDF16E-C75F-2963-7C00-8200674053A8}"/>
              </a:ext>
            </a:extLst>
          </p:cNvPr>
          <p:cNvSpPr txBox="1"/>
          <p:nvPr/>
        </p:nvSpPr>
        <p:spPr>
          <a:xfrm>
            <a:off x="3059832" y="2930535"/>
            <a:ext cx="122413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SATA</a:t>
            </a:r>
            <a:r>
              <a:rPr lang="zh-CN" altLang="en-US" sz="1200" b="1" dirty="0"/>
              <a:t>接口硬盘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3AD536-ECF5-C91A-ABA5-E6AE99A7ADD8}"/>
              </a:ext>
            </a:extLst>
          </p:cNvPr>
          <p:cNvSpPr txBox="1"/>
          <p:nvPr/>
        </p:nvSpPr>
        <p:spPr>
          <a:xfrm>
            <a:off x="7020272" y="3794556"/>
            <a:ext cx="100811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SATA</a:t>
            </a:r>
            <a:r>
              <a:rPr lang="zh-CN" altLang="en-US" sz="1200" b="1" dirty="0"/>
              <a:t>接口线</a:t>
            </a:r>
          </a:p>
        </p:txBody>
      </p:sp>
    </p:spTree>
    <p:extLst>
      <p:ext uri="{BB962C8B-B14F-4D97-AF65-F5344CB8AC3E}">
        <p14:creationId xmlns:p14="http://schemas.microsoft.com/office/powerpoint/2010/main" val="265520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、系统总线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系统总线</a:t>
            </a:r>
            <a:r>
              <a:rPr lang="zh-CN" altLang="en-US" sz="1400" b="1" dirty="0"/>
              <a:t>是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直接连接主存、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模块等主要功能部件的信息传输线，与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引脚直接相连。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系统总线也称为</a:t>
            </a:r>
            <a:r>
              <a:rPr lang="zh-CN" altLang="en-US" sz="1400" b="1" dirty="0">
                <a:solidFill>
                  <a:srgbClr val="FF0000"/>
                </a:solidFill>
              </a:rPr>
              <a:t>主机总线</a:t>
            </a:r>
            <a:r>
              <a:rPr lang="zh-CN" altLang="en-US" sz="1400" b="1" dirty="0"/>
              <a:t>、</a:t>
            </a:r>
            <a:r>
              <a:rPr lang="en-US" altLang="zh-CN" sz="1400" b="1" dirty="0">
                <a:solidFill>
                  <a:srgbClr val="FF0000"/>
                </a:solidFill>
              </a:rPr>
              <a:t>CPU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、</a:t>
            </a:r>
            <a:r>
              <a:rPr lang="zh-CN" altLang="en-US" sz="1400" b="1" dirty="0">
                <a:solidFill>
                  <a:srgbClr val="FF0000"/>
                </a:solidFill>
              </a:rPr>
              <a:t>前端总线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早期的计算机，系统总线的频率与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的主频、主板的工作频率（</a:t>
            </a:r>
            <a:r>
              <a:rPr lang="zh-CN" altLang="en-US" sz="1400" b="1" dirty="0">
                <a:solidFill>
                  <a:srgbClr val="FF0000"/>
                </a:solidFill>
              </a:rPr>
              <a:t>外频</a:t>
            </a:r>
            <a:r>
              <a:rPr lang="zh-CN" altLang="en-US" sz="1400" b="1" dirty="0"/>
              <a:t>）相等。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现代的计算机，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的主频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外频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倍频，倍频可以是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倍、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倍等；系统总线采用双倍速（</a:t>
            </a:r>
            <a:r>
              <a:rPr lang="en-US" altLang="zh-CN" sz="1400" b="1" dirty="0"/>
              <a:t>DDR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Double Data Rate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倍速（</a:t>
            </a:r>
            <a:r>
              <a:rPr lang="en-US" altLang="zh-CN" sz="1400" b="1" dirty="0"/>
              <a:t>QDR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Quad Data Rate</a:t>
            </a:r>
            <a:r>
              <a:rPr lang="zh-CN" altLang="en-US" sz="1400" b="1" dirty="0"/>
              <a:t>）等技术，</a:t>
            </a:r>
            <a:r>
              <a:rPr lang="zh-CN" altLang="en-US" sz="1400" b="1" dirty="0">
                <a:solidFill>
                  <a:srgbClr val="FF0000"/>
                </a:solidFill>
              </a:rPr>
              <a:t>系统总线频率</a:t>
            </a:r>
            <a:r>
              <a:rPr lang="en-US" altLang="zh-CN" sz="1400" b="1" dirty="0">
                <a:solidFill>
                  <a:srgbClr val="FF0000"/>
                </a:solidFill>
              </a:rPr>
              <a:t>=</a:t>
            </a:r>
            <a:r>
              <a:rPr lang="zh-CN" altLang="en-US" sz="1400" b="1" dirty="0">
                <a:solidFill>
                  <a:srgbClr val="FF0000"/>
                </a:solidFill>
              </a:rPr>
              <a:t>外频 </a:t>
            </a:r>
            <a:r>
              <a:rPr lang="en-US" altLang="zh-CN" sz="1400" b="1" dirty="0">
                <a:solidFill>
                  <a:srgbClr val="FF0000"/>
                </a:solidFill>
              </a:rPr>
              <a:t>x 2</a:t>
            </a:r>
            <a:r>
              <a:rPr lang="zh-CN" altLang="en-US" sz="1400" b="1" dirty="0">
                <a:solidFill>
                  <a:srgbClr val="FF0000"/>
                </a:solidFill>
              </a:rPr>
              <a:t>（或外频</a:t>
            </a:r>
            <a:r>
              <a:rPr lang="en-US" altLang="zh-CN" sz="1400" b="1" dirty="0">
                <a:solidFill>
                  <a:srgbClr val="FF0000"/>
                </a:solidFill>
              </a:rPr>
              <a:t>x4</a:t>
            </a:r>
            <a:r>
              <a:rPr lang="zh-CN" altLang="en-US" sz="1400" b="1" dirty="0">
                <a:solidFill>
                  <a:srgbClr val="FF0000"/>
                </a:solidFill>
              </a:rPr>
              <a:t>）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系统总线经历了</a:t>
            </a:r>
            <a:r>
              <a:rPr lang="zh-CN" altLang="en-US" sz="1400" b="1" dirty="0">
                <a:solidFill>
                  <a:srgbClr val="FF0000"/>
                </a:solidFill>
              </a:rPr>
              <a:t>单总线</a:t>
            </a:r>
            <a:r>
              <a:rPr lang="zh-CN" altLang="en-US" sz="1400" b="1" dirty="0"/>
              <a:t>结构、</a:t>
            </a:r>
            <a:r>
              <a:rPr lang="zh-CN" altLang="en-US" sz="1400" b="1" dirty="0">
                <a:solidFill>
                  <a:srgbClr val="FF0000"/>
                </a:solidFill>
              </a:rPr>
              <a:t>双总线</a:t>
            </a:r>
            <a:r>
              <a:rPr lang="zh-CN" altLang="en-US" sz="1400" b="1" dirty="0"/>
              <a:t>结构（局部总线</a:t>
            </a:r>
            <a:r>
              <a:rPr lang="en-US" altLang="zh-CN" sz="1400" b="1" dirty="0"/>
              <a:t>VESA</a:t>
            </a:r>
            <a:r>
              <a:rPr lang="zh-CN" altLang="en-US" sz="1400" b="1" dirty="0"/>
              <a:t>）、</a:t>
            </a:r>
            <a:r>
              <a:rPr lang="zh-CN" altLang="en-US" sz="1400" b="1" dirty="0">
                <a:solidFill>
                  <a:srgbClr val="FF0000"/>
                </a:solidFill>
              </a:rPr>
              <a:t>三总线</a:t>
            </a:r>
            <a:r>
              <a:rPr lang="zh-CN" altLang="en-US" sz="1400" b="1" dirty="0"/>
              <a:t>结构、</a:t>
            </a:r>
            <a:r>
              <a:rPr lang="zh-CN" altLang="en-US" sz="1400" b="1" dirty="0">
                <a:solidFill>
                  <a:srgbClr val="FF0000"/>
                </a:solidFill>
              </a:rPr>
              <a:t>高速前端总线</a:t>
            </a:r>
            <a:r>
              <a:rPr lang="en-US" altLang="zh-CN" sz="1400" b="1" dirty="0">
                <a:solidFill>
                  <a:srgbClr val="FF0000"/>
                </a:solidFill>
              </a:rPr>
              <a:t>FSB</a:t>
            </a:r>
            <a:r>
              <a:rPr lang="zh-CN" altLang="en-US" sz="1400" b="1" dirty="0"/>
              <a:t>（南北桥结构）等阶段。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目前最新的系统总线是</a:t>
            </a:r>
            <a:r>
              <a:rPr lang="en-US" altLang="zh-CN" sz="1400" b="1" dirty="0"/>
              <a:t>Intel</a:t>
            </a:r>
            <a:r>
              <a:rPr lang="zh-CN" altLang="en-US" sz="1400" b="1" dirty="0"/>
              <a:t>公司的</a:t>
            </a:r>
            <a:r>
              <a:rPr lang="en-US" altLang="zh-CN" sz="1400" b="1" dirty="0">
                <a:solidFill>
                  <a:srgbClr val="FF0000"/>
                </a:solidFill>
              </a:rPr>
              <a:t>QPI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，或</a:t>
            </a:r>
            <a:r>
              <a:rPr lang="en-US" altLang="zh-CN" sz="1400" b="1" dirty="0"/>
              <a:t>AMD</a:t>
            </a:r>
            <a:r>
              <a:rPr lang="zh-CN" altLang="en-US" sz="1400" b="1" dirty="0"/>
              <a:t>公司的</a:t>
            </a:r>
            <a:r>
              <a:rPr lang="en-US" altLang="zh-CN" sz="1400" b="1" dirty="0">
                <a:solidFill>
                  <a:srgbClr val="FF0000"/>
                </a:solidFill>
              </a:rPr>
              <a:t>HT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3" eaLnBrk="1" hangingPunct="1"/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C58FFC-8663-D275-7C50-2BF23385D5C4}"/>
              </a:ext>
            </a:extLst>
          </p:cNvPr>
          <p:cNvSpPr txBox="1"/>
          <p:nvPr/>
        </p:nvSpPr>
        <p:spPr>
          <a:xfrm>
            <a:off x="1547664" y="4941168"/>
            <a:ext cx="7056784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200" b="1" dirty="0"/>
              <a:t>VESA</a:t>
            </a:r>
            <a:r>
              <a:rPr lang="zh-CN" altLang="en-US" sz="1200" b="1" dirty="0"/>
              <a:t>总线：</a:t>
            </a:r>
            <a:r>
              <a:rPr lang="en-US" altLang="zh-CN" sz="1200" b="1" dirty="0"/>
              <a:t>Video Electronics Standards Association</a:t>
            </a:r>
            <a:r>
              <a:rPr lang="zh-CN" altLang="en-US" sz="1200" b="1" dirty="0"/>
              <a:t>，视频电子标准协会</a:t>
            </a:r>
            <a:endParaRPr lang="en-US" altLang="zh-CN" sz="1200" b="1" dirty="0"/>
          </a:p>
          <a:p>
            <a:pPr eaLnBrk="1" hangingPunct="1"/>
            <a:endParaRPr lang="en-US" altLang="zh-CN" sz="1200" b="1" dirty="0"/>
          </a:p>
          <a:p>
            <a:pPr eaLnBrk="1" hangingPunct="1"/>
            <a:r>
              <a:rPr lang="en-US" altLang="zh-CN" sz="1200" b="1" dirty="0"/>
              <a:t>FSB</a:t>
            </a:r>
            <a:r>
              <a:rPr lang="zh-CN" altLang="en-US" sz="1200" b="1" dirty="0"/>
              <a:t>总线：</a:t>
            </a:r>
            <a:r>
              <a:rPr lang="en-US" altLang="zh-CN" sz="1200" b="1" dirty="0"/>
              <a:t>Front Side Bus</a:t>
            </a:r>
            <a:r>
              <a:rPr lang="zh-CN" altLang="en-US" sz="1200" b="1" dirty="0"/>
              <a:t>，前端总线</a:t>
            </a:r>
            <a:endParaRPr lang="en-US" altLang="zh-CN" sz="1200" b="1" dirty="0"/>
          </a:p>
          <a:p>
            <a:pPr eaLnBrk="1" hangingPunct="1"/>
            <a:endParaRPr lang="en-US" altLang="zh-CN" sz="1200" b="1" dirty="0"/>
          </a:p>
          <a:p>
            <a:pPr eaLnBrk="1" hangingPunct="1"/>
            <a:r>
              <a:rPr lang="en-US" altLang="zh-CN" sz="1200" b="1" i="0" dirty="0">
                <a:solidFill>
                  <a:srgbClr val="333333"/>
                </a:solidFill>
                <a:effectLst/>
                <a:latin typeface="Helvetica Neue"/>
              </a:rPr>
              <a:t>QPI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总线：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Helvetica Neue"/>
              </a:rPr>
              <a:t>Quick Path Interconnect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，快速通道互联，也称为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Helvetica Neue"/>
              </a:rPr>
              <a:t>CSI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sz="1200" b="1" i="0" dirty="0">
                <a:solidFill>
                  <a:srgbClr val="333333"/>
                </a:solidFill>
                <a:effectLst/>
                <a:latin typeface="Helvetica Neue"/>
              </a:rPr>
              <a:t>Common System Interface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，公共系统接口），是一种可以实现芯片间直接互联的架构</a:t>
            </a:r>
            <a:endParaRPr lang="en-US" altLang="zh-CN" sz="1200" b="1" dirty="0"/>
          </a:p>
          <a:p>
            <a:pPr eaLnBrk="1" hangingPunct="1"/>
            <a:endParaRPr lang="en-US" altLang="zh-CN" sz="1200" b="1" dirty="0"/>
          </a:p>
          <a:p>
            <a:pPr eaLnBrk="1" hangingPunct="1"/>
            <a:r>
              <a:rPr lang="en-US" altLang="zh-CN" sz="1200" b="1" dirty="0"/>
              <a:t>HT</a:t>
            </a:r>
            <a:r>
              <a:rPr lang="zh-CN" altLang="en-US" sz="1200" b="1" dirty="0"/>
              <a:t>总线：</a:t>
            </a:r>
            <a:r>
              <a:rPr lang="en-US" altLang="zh-CN" sz="1200" b="1" dirty="0"/>
              <a:t>Hyper Transport</a:t>
            </a:r>
            <a:r>
              <a:rPr lang="zh-CN" altLang="en-US" sz="1200" b="1" dirty="0"/>
              <a:t>，超级传输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3132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5CB08B8-F2FB-D9B9-2C83-72980004F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56792"/>
            <a:ext cx="2597274" cy="25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18C7E9B-EF82-4F93-81FC-F8D746672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8" y="326253"/>
            <a:ext cx="3959424" cy="23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9408206-52E3-7165-34A8-6094F87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4" y="3717032"/>
            <a:ext cx="3635896" cy="24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8BC3B6-0599-49B5-D9D2-1EF7020D179A}"/>
              </a:ext>
            </a:extLst>
          </p:cNvPr>
          <p:cNvSpPr txBox="1"/>
          <p:nvPr/>
        </p:nvSpPr>
        <p:spPr>
          <a:xfrm>
            <a:off x="2465704" y="6393247"/>
            <a:ext cx="9336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SCSI</a:t>
            </a:r>
            <a:r>
              <a:rPr lang="zh-CN" altLang="en-US" sz="1200" b="1" dirty="0"/>
              <a:t>接口卡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9FB08-5848-C0E1-7A00-041B6C52316F}"/>
              </a:ext>
            </a:extLst>
          </p:cNvPr>
          <p:cNvSpPr txBox="1"/>
          <p:nvPr/>
        </p:nvSpPr>
        <p:spPr>
          <a:xfrm>
            <a:off x="2195736" y="2789481"/>
            <a:ext cx="122413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SCSI</a:t>
            </a:r>
            <a:r>
              <a:rPr lang="zh-CN" altLang="en-US" sz="1200" b="1" dirty="0"/>
              <a:t>接口硬盘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B7E9FA-FDB8-B99A-F212-FF267635AA7F}"/>
              </a:ext>
            </a:extLst>
          </p:cNvPr>
          <p:cNvSpPr txBox="1"/>
          <p:nvPr/>
        </p:nvSpPr>
        <p:spPr>
          <a:xfrm>
            <a:off x="6660232" y="4365104"/>
            <a:ext cx="100811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SCSI</a:t>
            </a:r>
            <a:r>
              <a:rPr lang="zh-CN" altLang="en-US" sz="1200" b="1" dirty="0"/>
              <a:t>接口线</a:t>
            </a:r>
          </a:p>
        </p:txBody>
      </p:sp>
    </p:spTree>
    <p:extLst>
      <p:ext uri="{BB962C8B-B14F-4D97-AF65-F5344CB8AC3E}">
        <p14:creationId xmlns:p14="http://schemas.microsoft.com/office/powerpoint/2010/main" val="1569850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8.4.4  </a:t>
            </a:r>
            <a:r>
              <a:rPr lang="zh-CN" altLang="en-US" b="1" dirty="0">
                <a:ea typeface="黑体" panose="02010609060101010101" pitchFamily="49" charset="-122"/>
              </a:rPr>
              <a:t>常用外部总线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RS-232-C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RS-485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RS-232-C</a:t>
            </a:r>
            <a:r>
              <a:rPr lang="zh-CN" altLang="en-US" sz="1200" b="1" dirty="0"/>
              <a:t>：也称</a:t>
            </a:r>
            <a:r>
              <a:rPr lang="zh-CN" altLang="en-US" sz="1200" b="1" dirty="0">
                <a:solidFill>
                  <a:srgbClr val="FF0000"/>
                </a:solidFill>
              </a:rPr>
              <a:t>串口</a:t>
            </a:r>
            <a:r>
              <a:rPr lang="zh-CN" altLang="en-US" sz="1200" b="1" dirty="0"/>
              <a:t>；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RS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（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Recommended Standard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）代表推荐标准，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232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是标识号，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C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代表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RS232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的最新一次修改</a:t>
            </a:r>
            <a:r>
              <a:rPr lang="zh-CN" altLang="en-US" sz="1200" b="1" dirty="0">
                <a:solidFill>
                  <a:srgbClr val="333333"/>
                </a:solidFill>
              </a:rPr>
              <a:t>；</a:t>
            </a:r>
            <a:r>
              <a:rPr lang="zh-CN" altLang="en-US" sz="1200" b="1" dirty="0"/>
              <a:t>是美国电子工业协会（</a:t>
            </a:r>
            <a:r>
              <a:rPr lang="en-US" altLang="zh-CN" sz="1200" b="1" dirty="0"/>
              <a:t>Electronic Industry Association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EIA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1960</a:t>
            </a:r>
            <a:r>
              <a:rPr lang="zh-CN" altLang="en-US" sz="1200" b="1" dirty="0"/>
              <a:t>年制定的一种串行物理接口标准，标准的</a:t>
            </a:r>
            <a:r>
              <a:rPr lang="en-US" altLang="zh-CN" sz="1200" b="1" dirty="0"/>
              <a:t>RS-232C</a:t>
            </a:r>
            <a:r>
              <a:rPr lang="zh-CN" altLang="en-US" sz="1200" b="1" dirty="0"/>
              <a:t>接口有</a:t>
            </a:r>
            <a:r>
              <a:rPr lang="en-US" altLang="zh-CN" sz="1200" b="1" dirty="0"/>
              <a:t>25</a:t>
            </a:r>
            <a:r>
              <a:rPr lang="zh-CN" altLang="en-US" sz="1200" b="1" dirty="0"/>
              <a:t>个引脚，常用的有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个引脚，最简单的方式只需要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个引脚，最大传输率</a:t>
            </a:r>
            <a:r>
              <a:rPr lang="en-US" altLang="zh-CN" sz="1200" b="1" dirty="0"/>
              <a:t>19200bit/s</a:t>
            </a:r>
            <a:r>
              <a:rPr lang="zh-CN" altLang="en-US" sz="1200" b="1" dirty="0"/>
              <a:t>，通信距离在</a:t>
            </a:r>
            <a:r>
              <a:rPr lang="en-US" altLang="zh-CN" sz="1200" b="1" dirty="0"/>
              <a:t>20m</a:t>
            </a:r>
            <a:r>
              <a:rPr lang="zh-CN" altLang="en-US" sz="1200" b="1" dirty="0"/>
              <a:t>以内。</a:t>
            </a:r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RS-485</a:t>
            </a:r>
            <a:r>
              <a:rPr lang="zh-CN" altLang="en-US" sz="1200" b="1" dirty="0"/>
              <a:t>：对于远距离的串行通信，通常采用半双工的</a:t>
            </a:r>
            <a:r>
              <a:rPr lang="en-US" altLang="zh-CN" sz="1200" b="1" dirty="0"/>
              <a:t>RS-485</a:t>
            </a:r>
            <a:r>
              <a:rPr lang="zh-CN" altLang="en-US" sz="1200" b="1" dirty="0"/>
              <a:t>串行接口标准，只需要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根线，其最远传输距离可达上千米。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IEEE-488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IEEE-488</a:t>
            </a:r>
            <a:r>
              <a:rPr lang="zh-CN" altLang="en-US" sz="1200" b="1" dirty="0"/>
              <a:t>：也称</a:t>
            </a:r>
            <a:r>
              <a:rPr lang="zh-CN" altLang="en-US" sz="1200" b="1" dirty="0">
                <a:solidFill>
                  <a:srgbClr val="FF0000"/>
                </a:solidFill>
              </a:rPr>
              <a:t>并口</a:t>
            </a:r>
            <a:r>
              <a:rPr lang="zh-CN" altLang="en-US" sz="1200" b="1" dirty="0"/>
              <a:t>；是</a:t>
            </a:r>
            <a:r>
              <a:rPr lang="en-US" altLang="zh-CN" sz="1200" b="1" dirty="0"/>
              <a:t>HP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1960</a:t>
            </a:r>
            <a:r>
              <a:rPr lang="zh-CN" altLang="en-US" sz="1200" b="1" dirty="0"/>
              <a:t>年发布的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位并行接口标准，早期的打印机就使用</a:t>
            </a:r>
            <a:r>
              <a:rPr lang="en-US" altLang="zh-CN" sz="1200" b="1" dirty="0"/>
              <a:t>IEEE-488</a:t>
            </a:r>
            <a:r>
              <a:rPr lang="zh-CN" altLang="en-US" sz="1200" b="1" dirty="0"/>
              <a:t>接口，最大传输距离</a:t>
            </a:r>
            <a:r>
              <a:rPr lang="en-US" altLang="zh-CN" sz="1200" b="1" dirty="0"/>
              <a:t>20m</a:t>
            </a:r>
            <a:r>
              <a:rPr lang="zh-CN" altLang="en-US" sz="1200" b="1" dirty="0"/>
              <a:t>，最大传输率</a:t>
            </a:r>
            <a:r>
              <a:rPr lang="en-US" altLang="zh-CN" sz="1200" b="1" dirty="0"/>
              <a:t>1MB/s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USB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USB</a:t>
            </a:r>
            <a:r>
              <a:rPr lang="zh-CN" altLang="en-US" sz="1200" b="1" dirty="0"/>
              <a:t>：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Universal Serial Bus</a:t>
            </a:r>
            <a:r>
              <a:rPr lang="zh-CN" altLang="en-US" sz="1200" b="1" dirty="0">
                <a:solidFill>
                  <a:srgbClr val="333333"/>
                </a:solidFill>
              </a:rPr>
              <a:t>，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通用串行总线</a:t>
            </a:r>
            <a:r>
              <a:rPr lang="zh-CN" altLang="en-US" sz="1200" b="1" dirty="0">
                <a:solidFill>
                  <a:srgbClr val="333333"/>
                </a:solidFill>
              </a:rPr>
              <a:t>；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是</a:t>
            </a:r>
            <a:r>
              <a:rPr lang="en-US" altLang="zh-CN" sz="1200" b="1" i="0" dirty="0">
                <a:solidFill>
                  <a:srgbClr val="333333"/>
                </a:solidFill>
                <a:effectLst/>
              </a:rPr>
              <a:t>Intel</a:t>
            </a:r>
            <a:r>
              <a:rPr lang="zh-CN" altLang="en-US" sz="1200" b="1" dirty="0">
                <a:solidFill>
                  <a:srgbClr val="333333"/>
                </a:solidFill>
              </a:rPr>
              <a:t>等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1994</a:t>
            </a:r>
            <a:r>
              <a:rPr lang="zh-CN" altLang="en-US" sz="1200" b="1" dirty="0"/>
              <a:t>年推出的新型外部设备接口标准，采用分层的星型树状拓扑结构连接，通过</a:t>
            </a:r>
            <a:r>
              <a:rPr lang="en-US" altLang="zh-CN" sz="1200" b="1" dirty="0"/>
              <a:t>USB</a:t>
            </a:r>
            <a:r>
              <a:rPr lang="zh-CN" altLang="en-US" sz="1200" b="1" dirty="0"/>
              <a:t>集线器扩展，最多可支持</a:t>
            </a:r>
            <a:r>
              <a:rPr lang="en-US" altLang="zh-CN" sz="1200" b="1" dirty="0"/>
              <a:t>127</a:t>
            </a:r>
            <a:r>
              <a:rPr lang="zh-CN" altLang="en-US" sz="1200" b="1" dirty="0"/>
              <a:t>个设备；</a:t>
            </a:r>
            <a:r>
              <a:rPr lang="en-US" altLang="zh-CN" sz="1200" b="1" dirty="0"/>
              <a:t>USB 3.0</a:t>
            </a:r>
            <a:r>
              <a:rPr lang="zh-CN" altLang="en-US" sz="1200" b="1" dirty="0"/>
              <a:t>的带宽已经达到</a:t>
            </a:r>
            <a:r>
              <a:rPr lang="en-US" altLang="zh-CN" sz="1200" b="1" dirty="0"/>
              <a:t>500MB/s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336162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huitao.net/images/sp/bao/uploaded/i7/T1rR0rXbldXXaIq6c8_100848.jpg">
            <a:extLst>
              <a:ext uri="{FF2B5EF4-FFF2-40B4-BE49-F238E27FC236}">
                <a16:creationId xmlns:a16="http://schemas.microsoft.com/office/drawing/2014/main" id="{65E604A0-717E-8C2D-3A01-33E22D1C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7" y="390096"/>
            <a:ext cx="1299715" cy="72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ic639.com/upload_files/qb_sell_/342/64_20110819100833_o9zzn.jpg.gif">
            <a:extLst>
              <a:ext uri="{FF2B5EF4-FFF2-40B4-BE49-F238E27FC236}">
                <a16:creationId xmlns:a16="http://schemas.microsoft.com/office/drawing/2014/main" id="{A923B72C-A3E6-95C2-45D2-C5BCC90F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96" y="315997"/>
            <a:ext cx="1345332" cy="98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www.ddjjss.com/img05/4/014436/ee3UXXXbXepm_4ad.jpg">
            <a:extLst>
              <a:ext uri="{FF2B5EF4-FFF2-40B4-BE49-F238E27FC236}">
                <a16:creationId xmlns:a16="http://schemas.microsoft.com/office/drawing/2014/main" id="{BF5FA60E-0EB0-AF69-0D67-5E046991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0370"/>
            <a:ext cx="1383110" cy="72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DCAA91-384E-9386-D391-5749DC3F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75" y="346180"/>
            <a:ext cx="1370965" cy="96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08BB310-F72B-1810-7BB3-BB83E4B1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98" y="2613078"/>
            <a:ext cx="1841698" cy="11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07666C-425B-172C-1FE8-ECD253B3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15" y="2194110"/>
            <a:ext cx="2240249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6BBA208-9DAA-8ADD-AEBB-31EEAB1D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70663"/>
            <a:ext cx="2776291" cy="189600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324C7E16-0A48-A7AF-1E38-87D332A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034267"/>
            <a:ext cx="2262341" cy="88478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B1CE492E-2DAB-3C93-DD76-18712324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17" y="4843493"/>
            <a:ext cx="2408635" cy="1266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0340E1-B10E-689D-CBEA-FE68BE53D2BA}"/>
              </a:ext>
            </a:extLst>
          </p:cNvPr>
          <p:cNvSpPr txBox="1"/>
          <p:nvPr/>
        </p:nvSpPr>
        <p:spPr>
          <a:xfrm>
            <a:off x="1765851" y="1197055"/>
            <a:ext cx="129247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9</a:t>
            </a:r>
            <a:r>
              <a:rPr lang="zh-CN" altLang="en-US" sz="1200" b="1" dirty="0"/>
              <a:t>芯</a:t>
            </a:r>
            <a:r>
              <a:rPr lang="en-US" altLang="zh-CN" sz="1200" b="1" dirty="0"/>
              <a:t>RS-232-C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6F3756-84A1-03B4-5418-65509357BC07}"/>
              </a:ext>
            </a:extLst>
          </p:cNvPr>
          <p:cNvSpPr txBox="1"/>
          <p:nvPr/>
        </p:nvSpPr>
        <p:spPr>
          <a:xfrm>
            <a:off x="6156176" y="1348503"/>
            <a:ext cx="137101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25</a:t>
            </a:r>
            <a:r>
              <a:rPr lang="zh-CN" altLang="en-US" sz="1200" b="1" dirty="0"/>
              <a:t>芯</a:t>
            </a:r>
            <a:r>
              <a:rPr lang="en-US" altLang="zh-CN" sz="1200" b="1" dirty="0"/>
              <a:t>RS-232-C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C28275-4460-1B7C-E7B1-50B72845924A}"/>
              </a:ext>
            </a:extLst>
          </p:cNvPr>
          <p:cNvSpPr txBox="1"/>
          <p:nvPr/>
        </p:nvSpPr>
        <p:spPr>
          <a:xfrm>
            <a:off x="4012869" y="3290500"/>
            <a:ext cx="104227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IEEE-488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30FD9D-FD68-C767-0610-B59D92D70D71}"/>
              </a:ext>
            </a:extLst>
          </p:cNvPr>
          <p:cNvSpPr txBox="1"/>
          <p:nvPr/>
        </p:nvSpPr>
        <p:spPr>
          <a:xfrm>
            <a:off x="4553427" y="6293437"/>
            <a:ext cx="108012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各种</a:t>
            </a:r>
            <a:r>
              <a:rPr lang="en-US" altLang="zh-CN" sz="1200" b="1" dirty="0"/>
              <a:t>USB</a:t>
            </a:r>
            <a:r>
              <a:rPr lang="zh-CN" altLang="en-US" sz="1200" b="1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1197725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IEEE 1394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IEEE 1394</a:t>
            </a:r>
            <a:r>
              <a:rPr lang="zh-CN" altLang="en-US" sz="1200" b="1" dirty="0"/>
              <a:t>：也称火线（</a:t>
            </a:r>
            <a:r>
              <a:rPr lang="en-US" altLang="zh-CN" sz="1200" b="1" dirty="0"/>
              <a:t>Fire Wire</a:t>
            </a:r>
            <a:r>
              <a:rPr lang="zh-CN" altLang="en-US" sz="1200" b="1" dirty="0"/>
              <a:t>）接口；是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Apple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1986</a:t>
            </a:r>
            <a:r>
              <a:rPr lang="zh-CN" altLang="en-US" sz="1200" b="1" dirty="0"/>
              <a:t>年发布的一种高速异步串行接口标准，通常用于视频的采集，如数码摄像机与电脑可采用</a:t>
            </a:r>
            <a:r>
              <a:rPr lang="en-US" altLang="zh-CN" sz="1200" b="1" dirty="0"/>
              <a:t>IEEE 1394</a:t>
            </a:r>
            <a:r>
              <a:rPr lang="zh-CN" altLang="en-US" sz="1200" b="1" dirty="0"/>
              <a:t>接口连接，传输距离只有</a:t>
            </a:r>
            <a:r>
              <a:rPr lang="en-US" altLang="zh-CN" sz="1200" b="1" dirty="0"/>
              <a:t>4.5m</a:t>
            </a:r>
            <a:r>
              <a:rPr lang="zh-CN" altLang="en-US" sz="1200" b="1" dirty="0"/>
              <a:t>；最新的</a:t>
            </a:r>
            <a:r>
              <a:rPr lang="en-US" altLang="zh-CN" sz="1200" b="1" dirty="0"/>
              <a:t>IEEE 1394b</a:t>
            </a:r>
            <a:r>
              <a:rPr lang="zh-CN" altLang="en-US" sz="1200" b="1" dirty="0"/>
              <a:t>传输速率达</a:t>
            </a:r>
            <a:r>
              <a:rPr lang="en-US" altLang="zh-CN" sz="1200" b="1" dirty="0"/>
              <a:t>400MB/s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Thunderbolt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Thunderbolt</a:t>
            </a:r>
            <a:r>
              <a:rPr lang="zh-CN" altLang="en-US" sz="1200" b="1" dirty="0"/>
              <a:t>：雷电接口；是</a:t>
            </a:r>
            <a:r>
              <a:rPr lang="en-US" altLang="zh-CN" sz="1200" b="1" dirty="0"/>
              <a:t>Intel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Apple</a:t>
            </a:r>
            <a:r>
              <a:rPr lang="zh-CN" altLang="en-US" sz="1200" b="1" dirty="0"/>
              <a:t>公司</a:t>
            </a:r>
            <a:r>
              <a:rPr lang="en-US" altLang="zh-CN" sz="1200" b="1" dirty="0"/>
              <a:t>2011</a:t>
            </a:r>
            <a:r>
              <a:rPr lang="zh-CN" altLang="en-US" sz="1200" b="1" dirty="0"/>
              <a:t>年发布的高速串行接口标准，最新版本的</a:t>
            </a:r>
            <a:r>
              <a:rPr lang="en-US" altLang="zh-CN" sz="1200" b="1" dirty="0"/>
              <a:t>Thunderbolt</a:t>
            </a:r>
            <a:r>
              <a:rPr lang="zh-CN" altLang="en-US" sz="1200" b="1" dirty="0"/>
              <a:t>雷电接口带宽达</a:t>
            </a:r>
            <a:r>
              <a:rPr lang="en-US" altLang="zh-CN" sz="1200" b="1" dirty="0"/>
              <a:t>40Gbit/s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InfiniBand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InfiniBand</a:t>
            </a:r>
            <a:r>
              <a:rPr lang="zh-CN" altLang="en-US" sz="1200" b="1" dirty="0"/>
              <a:t>：无限带宽技术；是由</a:t>
            </a:r>
            <a:r>
              <a:rPr lang="en-US" altLang="zh-CN" sz="1200" b="1" dirty="0"/>
              <a:t>InfiniBand</a:t>
            </a:r>
            <a:r>
              <a:rPr lang="zh-CN" altLang="en-US" sz="1200" b="1" dirty="0"/>
              <a:t>贸易协会在</a:t>
            </a:r>
            <a:r>
              <a:rPr lang="en-US" altLang="zh-CN" sz="1200" b="1" dirty="0"/>
              <a:t>2000</a:t>
            </a:r>
            <a:r>
              <a:rPr lang="zh-CN" altLang="en-US" sz="1200" b="1" dirty="0"/>
              <a:t>年组织</a:t>
            </a:r>
            <a:r>
              <a:rPr lang="en-US" altLang="zh-CN" sz="1200" b="1" dirty="0"/>
              <a:t>Compaq</a:t>
            </a:r>
            <a:r>
              <a:rPr lang="zh-CN" altLang="en-US" sz="1200" b="1" dirty="0"/>
              <a:t>等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家公司，共同研发的高速</a:t>
            </a:r>
            <a:r>
              <a:rPr lang="en-US" altLang="zh-CN" sz="1200" b="1" dirty="0"/>
              <a:t>I/O</a:t>
            </a:r>
            <a:r>
              <a:rPr lang="zh-CN" altLang="en-US" sz="1200" b="1" dirty="0"/>
              <a:t>标准，主要用于服务器与外部设备以及服务器之间的通信，带宽最高可达</a:t>
            </a:r>
            <a:r>
              <a:rPr lang="en-US" altLang="zh-CN" sz="1200" b="1" dirty="0"/>
              <a:t>4800Gb/s</a:t>
            </a:r>
            <a:r>
              <a:rPr lang="zh-CN" altLang="en-US" sz="1200" b="1" dirty="0"/>
              <a:t>。</a:t>
            </a:r>
            <a:endParaRPr lang="en-US" altLang="zh-CN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729DD-BA45-ECB8-1241-0BDBD99F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" y="5101685"/>
            <a:ext cx="2117612" cy="10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8848D7B-68F8-05B3-D2F8-9D7DC3B5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81" y="5215446"/>
            <a:ext cx="1384470" cy="98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23200E-71FC-6F2C-2ACB-9BCD719B5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94" y="4979906"/>
            <a:ext cx="2548323" cy="10843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704EFB-ECAF-B04C-D460-B4BC2CBF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437" y="5013176"/>
            <a:ext cx="1779346" cy="11062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59CBE8-F751-1D8F-92A9-C1614BBA079E}"/>
              </a:ext>
            </a:extLst>
          </p:cNvPr>
          <p:cNvSpPr txBox="1"/>
          <p:nvPr/>
        </p:nvSpPr>
        <p:spPr>
          <a:xfrm>
            <a:off x="1726290" y="6417371"/>
            <a:ext cx="1109599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IEEE 1394</a:t>
            </a:r>
            <a:r>
              <a:rPr lang="zh-CN" altLang="en-US" sz="1200" b="1" dirty="0"/>
              <a:t>接口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0B88AF-8713-A9E0-F1F3-103ED290530A}"/>
              </a:ext>
            </a:extLst>
          </p:cNvPr>
          <p:cNvSpPr txBox="1"/>
          <p:nvPr/>
        </p:nvSpPr>
        <p:spPr>
          <a:xfrm>
            <a:off x="6156176" y="6370787"/>
            <a:ext cx="1600118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Thunderbolt</a:t>
            </a:r>
            <a:r>
              <a:rPr lang="zh-CN" altLang="en-US" sz="1200" b="1" dirty="0"/>
              <a:t>雷电接口</a:t>
            </a:r>
          </a:p>
        </p:txBody>
      </p:sp>
    </p:spTree>
    <p:extLst>
      <p:ext uri="{BB962C8B-B14F-4D97-AF65-F5344CB8AC3E}">
        <p14:creationId xmlns:p14="http://schemas.microsoft.com/office/powerpoint/2010/main" val="396165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7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VGA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VGA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Video Graphics Array</a:t>
            </a:r>
            <a:r>
              <a:rPr lang="zh-CN" altLang="en-US" sz="1200" b="1" dirty="0"/>
              <a:t>，视频图形阵列；是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在</a:t>
            </a:r>
            <a:r>
              <a:rPr lang="en-US" altLang="zh-CN" sz="1200" b="1" dirty="0"/>
              <a:t>1987</a:t>
            </a:r>
            <a:r>
              <a:rPr lang="zh-CN" altLang="en-US" sz="1200" b="1" dirty="0"/>
              <a:t>年随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机一起推出的一种视频传输标准，具有分辨率高、显示速率快、颜色丰富等优点，在彩色显示器领域得到了广泛的应用。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8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DVI</a:t>
            </a:r>
            <a:endParaRPr lang="en-US" altLang="zh-CN" sz="2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en-US" sz="1200" b="1" dirty="0">
                <a:solidFill>
                  <a:srgbClr val="FF0000"/>
                </a:solidFill>
              </a:rPr>
              <a:t>DVI</a:t>
            </a:r>
            <a:r>
              <a:rPr lang="zh-CN" altLang="en-US" sz="1200" b="1" dirty="0"/>
              <a:t>：</a:t>
            </a:r>
            <a:r>
              <a:rPr lang="en-US" altLang="en-US" sz="1200" b="1" dirty="0"/>
              <a:t>Digital Visual Interface</a:t>
            </a:r>
            <a:r>
              <a:rPr lang="zh-CN" altLang="en-US" sz="1200" b="1" dirty="0"/>
              <a:t>，</a:t>
            </a:r>
            <a:r>
              <a:rPr lang="zh-CN" altLang="en-US" sz="1200" b="1" i="0" dirty="0">
                <a:solidFill>
                  <a:srgbClr val="333333"/>
                </a:solidFill>
                <a:effectLst/>
              </a:rPr>
              <a:t>数字视频接口；</a:t>
            </a:r>
            <a:r>
              <a:rPr lang="zh-CN" altLang="en-US" sz="1200" b="1" dirty="0"/>
              <a:t>是</a:t>
            </a:r>
            <a:r>
              <a:rPr lang="en-US" altLang="zh-CN" sz="1200" b="1" dirty="0"/>
              <a:t>1998</a:t>
            </a:r>
            <a:r>
              <a:rPr lang="zh-CN" altLang="en-US" sz="1200" b="1" dirty="0"/>
              <a:t>年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月在</a:t>
            </a:r>
            <a:r>
              <a:rPr lang="en-US" altLang="en-US" sz="1200" b="1" dirty="0"/>
              <a:t>Intel</a:t>
            </a:r>
            <a:r>
              <a:rPr lang="zh-CN" altLang="en-US" sz="1200" b="1" dirty="0"/>
              <a:t>开发者论坛上成立的数字显示工作小组（</a:t>
            </a:r>
            <a:r>
              <a:rPr lang="en-US" altLang="en-US" sz="1200" b="1" dirty="0"/>
              <a:t>Digital Display Working Group</a:t>
            </a:r>
            <a:r>
              <a:rPr lang="zh-CN" altLang="en-US" sz="1200" b="1" dirty="0"/>
              <a:t>简称</a:t>
            </a:r>
            <a:r>
              <a:rPr lang="en-US" altLang="en-US" sz="1200" b="1" dirty="0"/>
              <a:t>DDWG</a:t>
            </a:r>
            <a:r>
              <a:rPr lang="zh-CN" altLang="en-US" sz="1200" b="1" dirty="0"/>
              <a:t>）发明了一种高速传输数字信号的技术，有</a:t>
            </a:r>
            <a:r>
              <a:rPr lang="en-US" altLang="en-US" sz="1200" b="1" dirty="0"/>
              <a:t>DVI-A、DVI-D</a:t>
            </a:r>
            <a:r>
              <a:rPr lang="zh-CN" altLang="en-US" sz="1200" b="1" dirty="0"/>
              <a:t>和</a:t>
            </a:r>
            <a:r>
              <a:rPr lang="en-US" altLang="en-US" sz="1200" b="1" dirty="0"/>
              <a:t>DVI-I</a:t>
            </a:r>
            <a:r>
              <a:rPr lang="zh-CN" altLang="en-US" sz="1200" b="1" dirty="0"/>
              <a:t>三种不同的接口形式；</a:t>
            </a:r>
            <a:r>
              <a:rPr lang="en-US" altLang="en-US" sz="1200" b="1" dirty="0"/>
              <a:t>DVI-D</a:t>
            </a:r>
            <a:r>
              <a:rPr lang="zh-CN" altLang="en-US" sz="1200" b="1" dirty="0"/>
              <a:t>只有数字接口，</a:t>
            </a:r>
            <a:r>
              <a:rPr lang="en-US" altLang="zh-CN" sz="1200" b="1" dirty="0"/>
              <a:t>DVI-I</a:t>
            </a:r>
            <a:r>
              <a:rPr lang="zh-CN" altLang="en-US" sz="1200" b="1" dirty="0"/>
              <a:t>有数字和模拟接口，目前应用主要以</a:t>
            </a:r>
            <a:r>
              <a:rPr lang="en-US" altLang="zh-CN" sz="1200" b="1" dirty="0"/>
              <a:t>DVI-I(24+5)</a:t>
            </a:r>
            <a:r>
              <a:rPr lang="zh-CN" altLang="en-US" sz="1200" b="1" dirty="0"/>
              <a:t>为主。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9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HDMI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HDMI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High Definition Multimedia Interface</a:t>
            </a:r>
            <a:r>
              <a:rPr lang="zh-CN" altLang="en-US" sz="1200" b="1" dirty="0"/>
              <a:t>，高清晰度多媒体接口；是一种数字化视频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音频接口技术，适合影像传输的专用型数字化接口，可同时传送音频和影像信号，最高数据传输速度为</a:t>
            </a:r>
            <a:r>
              <a:rPr lang="en-US" altLang="zh-CN" sz="1200" b="1" dirty="0"/>
              <a:t>48Gbps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2.1</a:t>
            </a:r>
            <a:r>
              <a:rPr lang="zh-CN" altLang="en-US" sz="1200" b="1" dirty="0"/>
              <a:t>版）。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96B13-7F97-E0A1-E175-5EC569D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869160"/>
            <a:ext cx="2490870" cy="171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249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6CFE2-2AFB-A840-5774-FDBFA5688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10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RJ45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RJ45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Registered Jack 45</a:t>
            </a:r>
            <a:r>
              <a:rPr lang="zh-CN" altLang="en-US" sz="1200" b="1" dirty="0"/>
              <a:t>，注册的插座；是布线系统中信息插座（即通信引出端）连接器的一种，连接器由插头（接头、水晶头）和插座（模块）组成，插头有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个凹槽和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个触点；在</a:t>
            </a:r>
            <a:r>
              <a:rPr lang="en-US" altLang="zh-CN" sz="1200" b="1" dirty="0"/>
              <a:t>FCC</a:t>
            </a:r>
            <a:r>
              <a:rPr lang="zh-CN" altLang="en-US" sz="1200" b="1" dirty="0"/>
              <a:t>（美国联邦通信委员会标准和规章）中</a:t>
            </a:r>
            <a:r>
              <a:rPr lang="en-US" altLang="zh-CN" sz="1200" b="1" dirty="0"/>
              <a:t>RJ</a:t>
            </a:r>
            <a:r>
              <a:rPr lang="zh-CN" altLang="en-US" sz="1200" b="1" dirty="0"/>
              <a:t>是描述公用电信网络的接口，计算机网络的</a:t>
            </a:r>
            <a:r>
              <a:rPr lang="en-US" altLang="zh-CN" sz="1200" b="1" dirty="0"/>
              <a:t>RJ45</a:t>
            </a:r>
            <a:r>
              <a:rPr lang="zh-CN" altLang="en-US" sz="1200" b="1" dirty="0"/>
              <a:t>是标准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位模块化接口的俗称。 </a:t>
            </a:r>
            <a:endParaRPr lang="en-US" altLang="zh-CN" sz="1200" b="1" dirty="0"/>
          </a:p>
          <a:p>
            <a:pPr lvl="2" eaLnBrk="1" hangingPunct="1"/>
            <a:endParaRPr lang="en-US" altLang="zh-CN" b="1" dirty="0"/>
          </a:p>
          <a:p>
            <a:pPr lvl="1" eaLnBrk="1" hangingPunct="1"/>
            <a:r>
              <a:rPr lang="en-US" altLang="zh-CN" sz="2000" b="1" dirty="0"/>
              <a:t>11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PS/2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200" b="1" dirty="0">
                <a:solidFill>
                  <a:srgbClr val="FF0000"/>
                </a:solidFill>
              </a:rPr>
              <a:t>PS/2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Personal System 2</a:t>
            </a:r>
            <a:r>
              <a:rPr lang="zh-CN" altLang="en-US" sz="1200" b="1" dirty="0"/>
              <a:t>，键盘、鼠标接口；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接口是一种</a:t>
            </a:r>
            <a:r>
              <a:rPr lang="en-US" altLang="zh-CN" sz="1200" b="1" dirty="0"/>
              <a:t>PC</a:t>
            </a:r>
            <a:r>
              <a:rPr lang="zh-CN" altLang="en-US" sz="1200" b="1" dirty="0"/>
              <a:t>兼容型计算机系统上的接口，可以用来链接键盘及鼠标；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的命名来自于</a:t>
            </a:r>
            <a:r>
              <a:rPr lang="en-US" altLang="zh-CN" sz="1200" b="1" dirty="0"/>
              <a:t>1987</a:t>
            </a:r>
            <a:r>
              <a:rPr lang="zh-CN" altLang="en-US" sz="1200" b="1" dirty="0"/>
              <a:t>年时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所推出的个人计算机（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系列）；鼠标的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的接口是绿色，而键盘的</a:t>
            </a:r>
            <a:r>
              <a:rPr lang="en-US" altLang="zh-CN" sz="1200" b="1" dirty="0"/>
              <a:t>PS/2</a:t>
            </a:r>
            <a:r>
              <a:rPr lang="zh-CN" altLang="en-US" sz="1200" b="1" dirty="0"/>
              <a:t>接口是紫色。</a:t>
            </a:r>
          </a:p>
          <a:p>
            <a:pPr lvl="2" eaLnBrk="1" hangingPunct="1"/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F9BB80-46CF-582A-1EBD-9F2FB16E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55839"/>
            <a:ext cx="2409825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CE704BF-CCC4-6DAA-A437-CF1C7A37C03E}"/>
              </a:ext>
            </a:extLst>
          </p:cNvPr>
          <p:cNvGrpSpPr/>
          <p:nvPr/>
        </p:nvGrpSpPr>
        <p:grpSpPr>
          <a:xfrm>
            <a:off x="1187624" y="4297610"/>
            <a:ext cx="2286000" cy="1875973"/>
            <a:chOff x="1187624" y="4297610"/>
            <a:chExt cx="2286000" cy="1875973"/>
          </a:xfrm>
        </p:grpSpPr>
        <p:pic>
          <p:nvPicPr>
            <p:cNvPr id="4" name="图片 1">
              <a:extLst>
                <a:ext uri="{FF2B5EF4-FFF2-40B4-BE49-F238E27FC236}">
                  <a16:creationId xmlns:a16="http://schemas.microsoft.com/office/drawing/2014/main" id="{5832F508-CE7C-15E1-C7F1-FF8E416C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297610"/>
              <a:ext cx="2286000" cy="162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A57474-A640-F724-503F-97FD1368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296" y="5805264"/>
              <a:ext cx="857294" cy="36831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150E66E-2539-C88D-BB5D-1A1A01CD57DF}"/>
              </a:ext>
            </a:extLst>
          </p:cNvPr>
          <p:cNvSpPr txBox="1"/>
          <p:nvPr/>
        </p:nvSpPr>
        <p:spPr>
          <a:xfrm>
            <a:off x="2057462" y="6175319"/>
            <a:ext cx="787395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RJ45</a:t>
            </a:r>
            <a:r>
              <a:rPr lang="zh-CN" altLang="en-US" sz="1200" b="1" dirty="0"/>
              <a:t>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93B726-7974-5001-D00F-0A1AC21AD561}"/>
              </a:ext>
            </a:extLst>
          </p:cNvPr>
          <p:cNvSpPr txBox="1"/>
          <p:nvPr/>
        </p:nvSpPr>
        <p:spPr>
          <a:xfrm>
            <a:off x="6175302" y="6173583"/>
            <a:ext cx="79060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PS/2</a:t>
            </a:r>
            <a:r>
              <a:rPr lang="zh-CN" altLang="en-US" sz="1200" b="1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387834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ABCAA924-FA1B-4DEE-9DF5-E49CBFFEB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82AF6-CCDA-B849-02DA-2A7DA094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总线分类</a:t>
            </a:r>
            <a:r>
              <a:rPr lang="zh-CN" altLang="en-US" sz="1600" b="1" dirty="0"/>
              <a:t>：</a:t>
            </a:r>
          </a:p>
          <a:p>
            <a:pPr lvl="1"/>
            <a:r>
              <a:rPr lang="zh-CN" altLang="en-US" sz="1400" b="1" dirty="0"/>
              <a:t>单向传输总线、双向传输总线</a:t>
            </a:r>
          </a:p>
          <a:p>
            <a:pPr lvl="1"/>
            <a:r>
              <a:rPr lang="zh-CN" altLang="en-US" sz="1400" b="1" dirty="0"/>
              <a:t>同步总线、异步总线</a:t>
            </a:r>
          </a:p>
          <a:p>
            <a:pPr lvl="1"/>
            <a:r>
              <a:rPr lang="zh-CN" altLang="en-US" sz="1400" b="1" dirty="0"/>
              <a:t>数据总线、地址总线、控制总线</a:t>
            </a:r>
          </a:p>
          <a:p>
            <a:pPr lvl="1"/>
            <a:r>
              <a:rPr lang="zh-CN" altLang="en-US" sz="1400" b="1" dirty="0"/>
              <a:t>并行传输总线、串行传输总线</a:t>
            </a:r>
          </a:p>
          <a:p>
            <a:pPr lvl="1"/>
            <a:r>
              <a:rPr lang="zh-CN" altLang="en-US" sz="1400" b="1" dirty="0"/>
              <a:t>片内总线、系统总线、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总线、外部总线</a:t>
            </a:r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总线复用</a:t>
            </a:r>
            <a:r>
              <a:rPr lang="zh-CN" altLang="en-US" sz="1600" b="1" dirty="0"/>
              <a:t>：地址总线与数据总线复用（</a:t>
            </a:r>
            <a:r>
              <a:rPr lang="en-US" altLang="zh-CN" sz="1600" b="1" dirty="0"/>
              <a:t>AD</a:t>
            </a:r>
            <a:r>
              <a:rPr lang="en-US" altLang="zh-CN" sz="1600" b="1" baseline="-25000" dirty="0"/>
              <a:t>0</a:t>
            </a:r>
            <a:r>
              <a:rPr lang="zh-CN" altLang="en-US" sz="1600" b="1" dirty="0">
                <a:ea typeface="等线" panose="02010600030101010101" pitchFamily="2" charset="-122"/>
              </a:rPr>
              <a:t>～</a:t>
            </a:r>
            <a:r>
              <a:rPr lang="en-US" altLang="zh-CN" sz="1600" b="1" dirty="0"/>
              <a:t>AD</a:t>
            </a:r>
            <a:r>
              <a:rPr lang="en-US" altLang="zh-CN" sz="1600" b="1" baseline="-25000" dirty="0"/>
              <a:t>7</a:t>
            </a:r>
            <a:r>
              <a:rPr lang="zh-CN" altLang="en-US" sz="1600" b="1" dirty="0"/>
              <a:t>）；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芯片行列地址线复用。</a:t>
            </a:r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总线设备分类</a:t>
            </a:r>
            <a:r>
              <a:rPr lang="zh-CN" altLang="en-US" sz="1600" b="1" dirty="0"/>
              <a:t>：主设备、从设备。</a:t>
            </a:r>
            <a:endParaRPr lang="en-US" altLang="zh-CN" sz="1600" b="1" dirty="0"/>
          </a:p>
          <a:p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总线标准</a:t>
            </a:r>
            <a:r>
              <a:rPr lang="zh-CN" altLang="en-US" sz="1600" b="1" dirty="0"/>
              <a:t>：是关于总线及总线接口的物理特性、电气特性、功能特性与时间特性的详细规范和协议。</a:t>
            </a:r>
            <a:endParaRPr lang="en-US" altLang="zh-CN" sz="1600" b="1" dirty="0"/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总线性能指标</a:t>
            </a:r>
            <a:r>
              <a:rPr lang="zh-CN" altLang="en-US" sz="1600" b="1" dirty="0"/>
              <a:t>：总线宽度、总线时钟频率、总线传输周期、单时钟传输次数、总线带宽、总线负载能力。</a:t>
            </a:r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总线传输过程</a:t>
            </a:r>
            <a:r>
              <a:rPr lang="zh-CN" altLang="en-US" sz="1600" b="1" dirty="0"/>
              <a:t>：请求阶段、寻址阶段、传输阶段、结束阶段。</a:t>
            </a:r>
          </a:p>
          <a:p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56572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E504E-129C-D81F-8771-96802901D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总线传输模式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普通传输模式</a:t>
            </a:r>
            <a:endParaRPr lang="en-US" altLang="zh-CN" sz="1200" b="1" dirty="0"/>
          </a:p>
          <a:p>
            <a:pPr lvl="1"/>
            <a:r>
              <a:rPr lang="zh-CN" altLang="en-US" sz="1200" b="1" dirty="0">
                <a:solidFill>
                  <a:srgbClr val="FF0000"/>
                </a:solidFill>
              </a:rPr>
              <a:t>突发（猝发）传输模式</a:t>
            </a:r>
            <a:endParaRPr lang="zh-CN" altLang="en-US" sz="1200" b="1" dirty="0"/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异步串行传送</a:t>
            </a:r>
            <a:r>
              <a:rPr lang="zh-CN" altLang="en-US" sz="1600" b="1" dirty="0"/>
              <a:t>：</a:t>
            </a:r>
            <a:r>
              <a:rPr lang="zh-CN" altLang="en-US" sz="1600" b="1" dirty="0">
                <a:solidFill>
                  <a:srgbClr val="FF0000"/>
                </a:solidFill>
              </a:rPr>
              <a:t>波特率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数传率</a:t>
            </a:r>
            <a:r>
              <a:rPr lang="zh-CN" altLang="en-US" sz="1600" b="1" dirty="0"/>
              <a:t>（比特率）</a:t>
            </a:r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总线仲裁</a:t>
            </a:r>
            <a:r>
              <a:rPr lang="zh-CN" altLang="en-US" sz="1600" b="1" dirty="0"/>
              <a:t>：</a:t>
            </a:r>
          </a:p>
          <a:p>
            <a:pPr lvl="1"/>
            <a:r>
              <a:rPr lang="zh-CN" altLang="en-US" sz="1200" b="1" dirty="0"/>
              <a:t>集中式仲裁：</a:t>
            </a:r>
            <a:r>
              <a:rPr lang="zh-CN" altLang="en-US" sz="1200" b="1" dirty="0">
                <a:solidFill>
                  <a:srgbClr val="FF0000"/>
                </a:solidFill>
              </a:rPr>
              <a:t>链式查询</a:t>
            </a:r>
            <a:r>
              <a:rPr lang="zh-CN" altLang="en-US" sz="1200" b="1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计数器定时查询</a:t>
            </a:r>
            <a:r>
              <a:rPr lang="zh-CN" altLang="en-US" sz="1200" b="1" dirty="0"/>
              <a:t>、</a:t>
            </a:r>
            <a:r>
              <a:rPr lang="zh-CN" altLang="en-US" sz="1200" b="1" dirty="0">
                <a:solidFill>
                  <a:srgbClr val="FF0000"/>
                </a:solidFill>
              </a:rPr>
              <a:t>独立请求</a:t>
            </a:r>
            <a:endParaRPr lang="zh-CN" altLang="en-US" sz="1200" b="1" dirty="0"/>
          </a:p>
          <a:p>
            <a:pPr lvl="1"/>
            <a:r>
              <a:rPr lang="zh-CN" altLang="en-US" sz="1200" b="1" dirty="0"/>
              <a:t>分布式仲裁：自举分散式仲裁、并行竞争仲裁、冲突检测分散式仲裁</a:t>
            </a:r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总线通信定时方式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同步方式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异步方式（非互锁、半互锁、全互锁）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半同步方式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分离事务通信方式</a:t>
            </a:r>
            <a:endParaRPr lang="zh-CN" altLang="en-US" sz="1050" b="1" dirty="0"/>
          </a:p>
          <a:p>
            <a:endParaRPr lang="zh-CN" altLang="en-US" sz="1600" b="1" dirty="0"/>
          </a:p>
          <a:p>
            <a:r>
              <a:rPr lang="zh-CN" altLang="en-US" sz="1600" b="1" dirty="0">
                <a:solidFill>
                  <a:srgbClr val="FF0000"/>
                </a:solidFill>
              </a:rPr>
              <a:t>总线结构：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200" b="1" dirty="0">
                <a:solidFill>
                  <a:srgbClr val="FF0000"/>
                </a:solidFill>
              </a:rPr>
              <a:t>单总线结构</a:t>
            </a:r>
            <a:r>
              <a:rPr lang="zh-CN" altLang="en-US" sz="1200" b="1" dirty="0"/>
              <a:t>：系统总线</a:t>
            </a:r>
          </a:p>
          <a:p>
            <a:pPr lvl="1"/>
            <a:r>
              <a:rPr lang="zh-CN" altLang="en-US" sz="1200" b="1" dirty="0">
                <a:solidFill>
                  <a:srgbClr val="FF0000"/>
                </a:solidFill>
              </a:rPr>
              <a:t>双总线结构</a:t>
            </a:r>
            <a:r>
              <a:rPr lang="zh-CN" altLang="en-US" sz="1200" b="1" dirty="0"/>
              <a:t>：系统总线、存储总线；系统总线、</a:t>
            </a:r>
            <a:r>
              <a:rPr lang="en-US" altLang="zh-CN" sz="1200" b="1" dirty="0"/>
              <a:t>I/O</a:t>
            </a:r>
            <a:r>
              <a:rPr lang="zh-CN" altLang="en-US" sz="1200" b="1" dirty="0"/>
              <a:t>总线</a:t>
            </a:r>
          </a:p>
          <a:p>
            <a:pPr lvl="1"/>
            <a:r>
              <a:rPr lang="zh-CN" altLang="en-US" sz="1200" b="1" dirty="0">
                <a:solidFill>
                  <a:srgbClr val="FF0000"/>
                </a:solidFill>
              </a:rPr>
              <a:t>三总线结构</a:t>
            </a:r>
            <a:r>
              <a:rPr lang="zh-CN" altLang="en-US" sz="1200" b="1" dirty="0"/>
              <a:t>：</a:t>
            </a:r>
            <a:r>
              <a:rPr lang="en-US" altLang="zh-CN" sz="1200" b="1" dirty="0"/>
              <a:t>HOST</a:t>
            </a:r>
            <a:r>
              <a:rPr lang="zh-CN" altLang="en-US" sz="1200" b="1" dirty="0"/>
              <a:t>总线、</a:t>
            </a:r>
            <a:r>
              <a:rPr lang="en-US" altLang="zh-CN" sz="1200" b="1" dirty="0"/>
              <a:t>PCI</a:t>
            </a:r>
            <a:r>
              <a:rPr lang="zh-CN" altLang="en-US" sz="1200" b="1" dirty="0"/>
              <a:t>总线、</a:t>
            </a:r>
            <a:r>
              <a:rPr lang="en-US" altLang="zh-CN" sz="1200" b="1" dirty="0"/>
              <a:t>ISA</a:t>
            </a:r>
            <a:r>
              <a:rPr lang="zh-CN" altLang="en-US" sz="1200" b="1" dirty="0"/>
              <a:t>总线；主存总线、</a:t>
            </a:r>
            <a:r>
              <a:rPr lang="en-US" altLang="zh-CN" sz="1200" b="1" dirty="0"/>
              <a:t>DMA</a:t>
            </a:r>
            <a:r>
              <a:rPr lang="zh-CN" altLang="en-US" sz="1200" b="1" dirty="0"/>
              <a:t>总线、</a:t>
            </a:r>
            <a:r>
              <a:rPr lang="en-US" altLang="zh-CN" sz="1200" b="1" dirty="0"/>
              <a:t>I/O</a:t>
            </a:r>
            <a:r>
              <a:rPr lang="zh-CN" altLang="en-US" sz="1200" b="1" dirty="0"/>
              <a:t>总线</a:t>
            </a:r>
            <a:endParaRPr lang="en-US" altLang="zh-CN" sz="1200" b="1" dirty="0"/>
          </a:p>
          <a:p>
            <a:pPr lvl="1"/>
            <a:r>
              <a:rPr lang="zh-CN" altLang="en-US" sz="1200" b="1" dirty="0">
                <a:solidFill>
                  <a:srgbClr val="FF0000"/>
                </a:solidFill>
              </a:rPr>
              <a:t>高性能总线</a:t>
            </a:r>
            <a:r>
              <a:rPr lang="zh-CN" altLang="en-US" sz="1200" b="1" dirty="0"/>
              <a:t>：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采用前端总线的南北桥结构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采用</a:t>
            </a:r>
            <a:r>
              <a:rPr lang="en-US" altLang="zh-CN" sz="1200" b="1" dirty="0"/>
              <a:t>QPI</a:t>
            </a:r>
            <a:r>
              <a:rPr lang="zh-CN" altLang="en-US" sz="1200" b="1" dirty="0"/>
              <a:t>总线南北桥结构</a:t>
            </a:r>
            <a:endParaRPr lang="en-US" altLang="zh-CN" sz="1200" b="1" dirty="0"/>
          </a:p>
          <a:p>
            <a:pPr lvl="2"/>
            <a:r>
              <a:rPr lang="zh-CN" altLang="en-US" sz="1200" b="1" dirty="0"/>
              <a:t>无北桥芯片的</a:t>
            </a:r>
            <a:r>
              <a:rPr lang="en-US" altLang="zh-CN" sz="1200" b="1" dirty="0"/>
              <a:t>CPU+PCH</a:t>
            </a:r>
            <a:r>
              <a:rPr lang="zh-CN" altLang="en-US" sz="1200" b="1" dirty="0"/>
              <a:t>结构</a:t>
            </a:r>
            <a:endParaRPr lang="zh-CN" altLang="en-US" sz="650" b="1" dirty="0"/>
          </a:p>
        </p:txBody>
      </p:sp>
    </p:spTree>
    <p:extLst>
      <p:ext uri="{BB962C8B-B14F-4D97-AF65-F5344CB8AC3E}">
        <p14:creationId xmlns:p14="http://schemas.microsoft.com/office/powerpoint/2010/main" val="3190844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88A69-3C8C-3C1A-DA2A-282A0144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5616624"/>
          </a:xfrm>
        </p:spPr>
        <p:txBody>
          <a:bodyPr/>
          <a:lstStyle/>
          <a:p>
            <a:r>
              <a:rPr lang="zh-CN" altLang="en-US" sz="1600" b="1" dirty="0"/>
              <a:t>常用</a:t>
            </a:r>
            <a:r>
              <a:rPr lang="zh-CN" altLang="en-US" sz="1600" b="1" dirty="0">
                <a:solidFill>
                  <a:srgbClr val="FF0000"/>
                </a:solidFill>
              </a:rPr>
              <a:t>片内总线</a:t>
            </a:r>
            <a:r>
              <a:rPr lang="zh-CN" altLang="en-US" sz="1600" b="1" dirty="0"/>
              <a:t>：</a:t>
            </a:r>
            <a:endParaRPr lang="zh-CN" altLang="en-US" sz="1800" b="1" dirty="0"/>
          </a:p>
          <a:p>
            <a:pPr lvl="1"/>
            <a:r>
              <a:rPr lang="en-US" altLang="zh-CN" sz="800" b="1" dirty="0"/>
              <a:t>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AMBA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2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Wishbone</a:t>
            </a:r>
            <a:r>
              <a:rPr lang="zh-CN" altLang="en-US" sz="800" b="1" dirty="0"/>
              <a:t>总线</a:t>
            </a:r>
            <a:endParaRPr lang="en-US" altLang="zh-CN" sz="800" b="1" dirty="0"/>
          </a:p>
          <a:p>
            <a:pPr lvl="1"/>
            <a:endParaRPr lang="zh-CN" altLang="en-US" sz="800" b="1" dirty="0"/>
          </a:p>
          <a:p>
            <a:r>
              <a:rPr lang="zh-CN" altLang="en-US" sz="1600" b="1" dirty="0"/>
              <a:t>常用</a:t>
            </a:r>
            <a:r>
              <a:rPr lang="zh-CN" altLang="en-US" sz="1600" b="1" dirty="0">
                <a:solidFill>
                  <a:srgbClr val="FF0000"/>
                </a:solidFill>
              </a:rPr>
              <a:t>系统总线</a:t>
            </a:r>
            <a:r>
              <a:rPr lang="zh-CN" altLang="en-US" sz="1600" b="1" dirty="0"/>
              <a:t>：</a:t>
            </a:r>
            <a:endParaRPr lang="zh-CN" altLang="en-US" sz="1800" b="1" dirty="0"/>
          </a:p>
          <a:p>
            <a:pPr lvl="1"/>
            <a:r>
              <a:rPr lang="en-US" altLang="zh-CN" sz="800" b="1" dirty="0"/>
              <a:t>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ISA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2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MCA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3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EISA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4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VESA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5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PCI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6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FSB</a:t>
            </a:r>
            <a:r>
              <a:rPr lang="zh-CN" altLang="en-US" sz="800" b="1" dirty="0"/>
              <a:t>总线和</a:t>
            </a:r>
            <a:r>
              <a:rPr lang="en-US" altLang="zh-CN" sz="800" b="1" dirty="0"/>
              <a:t>BSB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5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IHA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8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HT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9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QPI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10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DMI</a:t>
            </a:r>
            <a:r>
              <a:rPr lang="zh-CN" altLang="en-US" sz="800" b="1" dirty="0"/>
              <a:t>总线</a:t>
            </a:r>
            <a:endParaRPr lang="en-US" altLang="zh-CN" sz="800" b="1" dirty="0"/>
          </a:p>
          <a:p>
            <a:pPr lvl="1"/>
            <a:endParaRPr lang="zh-CN" altLang="en-US" sz="800" b="1" dirty="0"/>
          </a:p>
          <a:p>
            <a:r>
              <a:rPr lang="zh-CN" altLang="en-US" sz="1600" b="1" dirty="0"/>
              <a:t>常用</a:t>
            </a:r>
            <a:r>
              <a:rPr lang="en-US" altLang="zh-CN" sz="1600" b="1" dirty="0">
                <a:solidFill>
                  <a:srgbClr val="FF0000"/>
                </a:solidFill>
              </a:rPr>
              <a:t>I/O</a:t>
            </a:r>
            <a:r>
              <a:rPr lang="zh-CN" altLang="en-US" sz="1600" b="1" dirty="0">
                <a:solidFill>
                  <a:srgbClr val="FF0000"/>
                </a:solidFill>
              </a:rPr>
              <a:t>总线</a:t>
            </a:r>
            <a:r>
              <a:rPr lang="zh-CN" altLang="en-US" sz="1600" b="1" dirty="0"/>
              <a:t>：</a:t>
            </a:r>
            <a:endParaRPr lang="zh-CN" altLang="en-US" sz="1800" b="1" dirty="0"/>
          </a:p>
          <a:p>
            <a:pPr lvl="1"/>
            <a:r>
              <a:rPr lang="en-US" altLang="zh-CN" sz="800" b="1" dirty="0"/>
              <a:t>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AGP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2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PCI Express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3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LPC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4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SPI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5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I2C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6</a:t>
            </a:r>
            <a:r>
              <a:rPr lang="zh-CN" altLang="en-US" sz="800" b="1" dirty="0"/>
              <a:t>、</a:t>
            </a:r>
            <a:r>
              <a:rPr lang="en-US" altLang="zh-CN" sz="800" b="1" dirty="0" err="1"/>
              <a:t>SMBus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7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ATA/IDE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8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SATA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9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SCSI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10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SAS</a:t>
            </a:r>
            <a:r>
              <a:rPr lang="zh-CN" altLang="en-US" sz="800" b="1" dirty="0"/>
              <a:t>总线</a:t>
            </a:r>
          </a:p>
          <a:p>
            <a:pPr lvl="1"/>
            <a:r>
              <a:rPr lang="en-US" altLang="zh-CN" sz="800" b="1" dirty="0"/>
              <a:t>11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Fiber Channel</a:t>
            </a:r>
            <a:r>
              <a:rPr lang="zh-CN" altLang="en-US" sz="800" b="1" dirty="0"/>
              <a:t>总线</a:t>
            </a:r>
            <a:endParaRPr lang="en-US" altLang="zh-CN" sz="800" b="1" dirty="0"/>
          </a:p>
          <a:p>
            <a:pPr lvl="1"/>
            <a:endParaRPr lang="zh-CN" altLang="en-US" sz="800" b="1" dirty="0"/>
          </a:p>
          <a:p>
            <a:r>
              <a:rPr lang="zh-CN" altLang="en-US" sz="1600" b="1" dirty="0"/>
              <a:t>常用</a:t>
            </a:r>
            <a:r>
              <a:rPr lang="zh-CN" altLang="en-US" sz="1600" b="1" dirty="0">
                <a:solidFill>
                  <a:srgbClr val="FF0000"/>
                </a:solidFill>
              </a:rPr>
              <a:t>外部总线</a:t>
            </a:r>
            <a:r>
              <a:rPr lang="zh-CN" altLang="en-US" sz="1600" b="1" dirty="0"/>
              <a:t>：</a:t>
            </a:r>
            <a:endParaRPr lang="zh-CN" altLang="en-US" sz="1800" b="1" dirty="0"/>
          </a:p>
          <a:p>
            <a:pPr lvl="1"/>
            <a:r>
              <a:rPr lang="en-US" altLang="zh-CN" sz="800" b="1" dirty="0"/>
              <a:t>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RS-232-C</a:t>
            </a:r>
            <a:r>
              <a:rPr lang="zh-CN" altLang="en-US" sz="800" b="1" dirty="0"/>
              <a:t>与</a:t>
            </a:r>
            <a:r>
              <a:rPr lang="en-US" altLang="zh-CN" sz="800" b="1" dirty="0"/>
              <a:t>RS-485</a:t>
            </a:r>
          </a:p>
          <a:p>
            <a:pPr lvl="1"/>
            <a:r>
              <a:rPr lang="en-US" altLang="zh-CN" sz="800" b="1" dirty="0"/>
              <a:t>2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IEEE-488</a:t>
            </a:r>
          </a:p>
          <a:p>
            <a:pPr lvl="1"/>
            <a:r>
              <a:rPr lang="en-US" altLang="zh-CN" sz="800" b="1" dirty="0"/>
              <a:t>3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USB</a:t>
            </a:r>
          </a:p>
          <a:p>
            <a:pPr lvl="1"/>
            <a:r>
              <a:rPr lang="en-US" altLang="zh-CN" sz="800" b="1" dirty="0"/>
              <a:t>4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IEEE 1394</a:t>
            </a:r>
          </a:p>
          <a:p>
            <a:pPr lvl="1"/>
            <a:r>
              <a:rPr lang="en-US" altLang="zh-CN" sz="800" b="1" dirty="0"/>
              <a:t>5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Thunderbolt</a:t>
            </a:r>
          </a:p>
          <a:p>
            <a:pPr lvl="1"/>
            <a:r>
              <a:rPr lang="en-US" altLang="zh-CN" sz="800" b="1" dirty="0"/>
              <a:t>6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InfiniBand</a:t>
            </a:r>
          </a:p>
          <a:p>
            <a:pPr lvl="1"/>
            <a:r>
              <a:rPr lang="en-US" altLang="zh-CN" sz="800" b="1" dirty="0"/>
              <a:t>7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VGA</a:t>
            </a:r>
          </a:p>
          <a:p>
            <a:pPr lvl="1"/>
            <a:r>
              <a:rPr lang="en-US" altLang="zh-CN" sz="800" b="1" dirty="0"/>
              <a:t>8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DVI</a:t>
            </a:r>
          </a:p>
          <a:p>
            <a:pPr lvl="1"/>
            <a:r>
              <a:rPr lang="en-US" altLang="zh-CN" sz="800" b="1" dirty="0"/>
              <a:t>9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HDMI</a:t>
            </a:r>
          </a:p>
          <a:p>
            <a:pPr lvl="1"/>
            <a:r>
              <a:rPr lang="en-US" altLang="zh-CN" sz="800" b="1" dirty="0"/>
              <a:t>10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RJ45</a:t>
            </a:r>
          </a:p>
          <a:p>
            <a:pPr lvl="1"/>
            <a:r>
              <a:rPr lang="en-US" altLang="zh-CN" sz="800" b="1" dirty="0"/>
              <a:t>11</a:t>
            </a:r>
            <a:r>
              <a:rPr lang="zh-CN" altLang="en-US" sz="800" b="1" dirty="0"/>
              <a:t>、</a:t>
            </a:r>
            <a:r>
              <a:rPr lang="en-US" altLang="zh-CN" sz="800" b="1" dirty="0"/>
              <a:t>PS/2</a:t>
            </a:r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07994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A8E26-AA0B-E43C-0503-62A2E3305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8.2</a:t>
            </a:r>
          </a:p>
          <a:p>
            <a:r>
              <a:rPr lang="en-US" altLang="zh-CN" sz="2400" b="1" dirty="0"/>
              <a:t>8.3</a:t>
            </a:r>
          </a:p>
          <a:p>
            <a:r>
              <a:rPr lang="en-US" altLang="zh-CN" sz="2400" b="1" dirty="0"/>
              <a:t>8.4</a:t>
            </a:r>
          </a:p>
          <a:p>
            <a:r>
              <a:rPr lang="en-US" altLang="zh-CN" sz="2400" b="1" dirty="0"/>
              <a:t>8.5</a:t>
            </a:r>
          </a:p>
          <a:p>
            <a:r>
              <a:rPr lang="en-US" altLang="zh-CN" sz="2400" b="1" dirty="0"/>
              <a:t>8.8</a:t>
            </a:r>
          </a:p>
          <a:p>
            <a:r>
              <a:rPr lang="en-US" altLang="zh-CN" sz="2400" b="1" dirty="0"/>
              <a:t>8.9</a:t>
            </a:r>
          </a:p>
          <a:p>
            <a:r>
              <a:rPr lang="en-US" altLang="zh-CN" sz="2400" b="1" dirty="0"/>
              <a:t>8.10</a:t>
            </a:r>
            <a:r>
              <a:rPr lang="zh-CN" altLang="en-US" sz="2400" b="1" dirty="0"/>
              <a:t>（假设总线频率为</a:t>
            </a:r>
            <a:r>
              <a:rPr lang="en-US" altLang="zh-CN" sz="2400" b="1" dirty="0"/>
              <a:t>f</a:t>
            </a:r>
            <a:r>
              <a:rPr lang="zh-CN" altLang="en-US" sz="24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zh-CN" altLang="en-US" sz="18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2AFE036-48A1-4672-C067-541DD9C70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习题（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P318-320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670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I/O</a:t>
            </a:r>
            <a:r>
              <a:rPr lang="zh-CN" altLang="en-US" sz="2000" b="1" dirty="0"/>
              <a:t>总线</a:t>
            </a:r>
            <a:endParaRPr lang="en-US" altLang="zh-CN" sz="20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en-US" altLang="zh-CN" sz="1400" b="1" dirty="0">
                <a:solidFill>
                  <a:srgbClr val="FF0000"/>
                </a:solidFill>
              </a:rPr>
              <a:t>I/O</a:t>
            </a:r>
            <a:r>
              <a:rPr lang="zh-CN" altLang="en-US" sz="1400" b="1" dirty="0">
                <a:solidFill>
                  <a:srgbClr val="FF0000"/>
                </a:solidFill>
              </a:rPr>
              <a:t>总线</a:t>
            </a:r>
            <a:r>
              <a:rPr lang="zh-CN" altLang="en-US" sz="1400" b="1" dirty="0"/>
              <a:t>主要用于连接计算机内部的中低速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设备，通过桥接器与高速总线相连接，目的是将低速设备与高速总线相分离，以提升总线的系统性能。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常见的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总线有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PATA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SATA</a:t>
            </a:r>
            <a:r>
              <a:rPr lang="zh-CN" altLang="en-US" sz="1400" b="1" dirty="0"/>
              <a:t>总线等，以及早期的</a:t>
            </a:r>
            <a:r>
              <a:rPr lang="en-US" altLang="zh-CN" sz="1400" b="1" dirty="0"/>
              <a:t>ISA</a:t>
            </a:r>
            <a:r>
              <a:rPr lang="zh-CN" altLang="en-US" sz="1400" b="1" dirty="0"/>
              <a:t>总线、</a:t>
            </a:r>
            <a:r>
              <a:rPr lang="en-US" altLang="zh-CN" sz="1400" b="1" dirty="0"/>
              <a:t>EISA</a:t>
            </a:r>
            <a:r>
              <a:rPr lang="zh-CN" altLang="en-US" sz="1400" b="1" dirty="0"/>
              <a:t>总线等。</a:t>
            </a:r>
            <a:endParaRPr lang="en-US" altLang="zh-CN" sz="14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、外部总线</a:t>
            </a:r>
            <a:endParaRPr lang="en-US" altLang="zh-CN" sz="20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外部总线</a:t>
            </a:r>
            <a:r>
              <a:rPr lang="zh-CN" altLang="en-US" sz="1400" b="1" dirty="0"/>
              <a:t>主要用于连接计算机与外部设备，使其在计算机系统或计算机与其他系统（如控制仪表、移动通信等）之间进行数据通信，也称为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通信总线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常见的外部总线有</a:t>
            </a:r>
            <a:r>
              <a:rPr lang="en-US" altLang="zh-CN" sz="1400" b="1" dirty="0"/>
              <a:t>EIA-RS-232C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RS485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IEEE-488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USB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IEEE 1394</a:t>
            </a:r>
            <a:r>
              <a:rPr lang="zh-CN" altLang="en-US" sz="1400" b="1" dirty="0"/>
              <a:t>、</a:t>
            </a:r>
            <a:r>
              <a:rPr lang="en-US" altLang="zh-CN" sz="1400" b="1" dirty="0" err="1"/>
              <a:t>eSATA</a:t>
            </a:r>
            <a:r>
              <a:rPr lang="zh-CN" altLang="en-US" sz="1400" b="1" dirty="0"/>
              <a:t>等。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相对于外部总线，系统总线和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总线也称为</a:t>
            </a:r>
            <a:r>
              <a:rPr lang="zh-CN" altLang="en-US" sz="1400" b="1" dirty="0">
                <a:solidFill>
                  <a:srgbClr val="FF0000"/>
                </a:solidFill>
              </a:rPr>
              <a:t>内部总线</a:t>
            </a:r>
            <a:r>
              <a:rPr lang="zh-CN" altLang="en-US" sz="1400" b="1" dirty="0"/>
              <a:t>。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0195EF-D431-7C4C-36D2-8949AF514591}"/>
              </a:ext>
            </a:extLst>
          </p:cNvPr>
          <p:cNvSpPr txBox="1"/>
          <p:nvPr/>
        </p:nvSpPr>
        <p:spPr>
          <a:xfrm>
            <a:off x="4355976" y="1851456"/>
            <a:ext cx="3744416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800" b="1" dirty="0"/>
              <a:t>PCI总线：Peripheral Component Interconnect，外设部件互连标准</a:t>
            </a:r>
          </a:p>
          <a:p>
            <a:endParaRPr lang="en-US" altLang="zh-CN" sz="800" b="1" dirty="0"/>
          </a:p>
          <a:p>
            <a:r>
              <a:rPr lang="en-US" altLang="zh-CN" sz="800" b="1" dirty="0"/>
              <a:t>PATA</a:t>
            </a:r>
            <a:r>
              <a:rPr lang="zh-CN" altLang="en-US" sz="800" b="1" dirty="0"/>
              <a:t>总线：</a:t>
            </a:r>
            <a:r>
              <a:rPr lang="en-US" altLang="zh-CN" sz="800" b="1" dirty="0"/>
              <a:t>Parallel </a:t>
            </a:r>
            <a:r>
              <a:rPr lang="zh-CN" altLang="en-US" sz="800" b="1" dirty="0"/>
              <a:t>Advanced Technology Attachment，并行高级技术附件规范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zh-CN" altLang="en-US" sz="800" b="1" dirty="0"/>
              <a:t>SATA总线：Serial Advanced Technology Attachment，串行高级技术附件规范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zh-CN" altLang="en-US" sz="800" b="1" dirty="0"/>
              <a:t>ISA总线：Industry Standard Architecture，工业标准体系结构</a:t>
            </a:r>
          </a:p>
          <a:p>
            <a:endParaRPr lang="en-US" altLang="zh-CN" sz="800" b="1" dirty="0"/>
          </a:p>
          <a:p>
            <a:r>
              <a:rPr lang="zh-CN" altLang="en-US" sz="800" b="1" dirty="0"/>
              <a:t>EISA总线：Extended Industry Standard Architecture，扩展的工业标准体系结构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EA48EC-9D56-5044-4AB3-5BDF5261F852}"/>
              </a:ext>
            </a:extLst>
          </p:cNvPr>
          <p:cNvSpPr txBox="1"/>
          <p:nvPr/>
        </p:nvSpPr>
        <p:spPr>
          <a:xfrm>
            <a:off x="1259632" y="5085184"/>
            <a:ext cx="7200800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EIA-RS-232C：美国电子工业协会在1960年制定的一种串行物理接口标准，其通信距离在20m以内。</a:t>
            </a:r>
          </a:p>
          <a:p>
            <a:endParaRPr lang="zh-CN" altLang="en-US" sz="1000" b="1" dirty="0"/>
          </a:p>
          <a:p>
            <a:r>
              <a:rPr lang="zh-CN" altLang="en-US" sz="1000" b="1" dirty="0"/>
              <a:t>RS-485总线：对于远距离的串行通信，通常采用半双工的RS-485总线，其最远距离可达上千米。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IEEE-488总线：HP公司在1960年发布的8位并行总线接口标准，也就是常说的并口，早期的打印机就使用IEEE-488总线接口。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IEEE 1394总线：也称火线（Fire Wire）接口，Intel和Apple公司在1986年发布的一种高速异步串行总线标准。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eSATA总线：external Serial Advanced Technology Attachment，连接外部存储设备的串行ATA总线，Intel、IBM、Dell等公司在</a:t>
            </a:r>
            <a:r>
              <a:rPr lang="en-US" altLang="zh-CN" sz="1000" b="1" dirty="0"/>
              <a:t>2001</a:t>
            </a:r>
            <a:r>
              <a:rPr lang="zh-CN" altLang="en-US" sz="1000" b="1" dirty="0"/>
              <a:t>年推出的硬盘接口规范。</a:t>
            </a:r>
          </a:p>
        </p:txBody>
      </p:sp>
    </p:spTree>
    <p:extLst>
      <p:ext uri="{BB962C8B-B14F-4D97-AF65-F5344CB8AC3E}">
        <p14:creationId xmlns:p14="http://schemas.microsoft.com/office/powerpoint/2010/main" val="3172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黑体" panose="02010609060101010101" pitchFamily="49" charset="-122"/>
              </a:rPr>
              <a:t>8.1.2  </a:t>
            </a:r>
            <a:r>
              <a:rPr lang="zh-CN" altLang="en-US" b="1" dirty="0">
                <a:ea typeface="黑体" panose="02010609060101010101" pitchFamily="49" charset="-122"/>
              </a:rPr>
              <a:t>总线组成</a:t>
            </a:r>
            <a:endParaRPr lang="en-US" altLang="zh-CN" b="1" dirty="0"/>
          </a:p>
          <a:p>
            <a:pPr lvl="1" eaLnBrk="1" hangingPunct="1"/>
            <a:endParaRPr lang="en-US" altLang="zh-CN" sz="800" b="1" dirty="0"/>
          </a:p>
          <a:p>
            <a:pPr lvl="1" eaLnBrk="1" hangingPunct="1"/>
            <a:r>
              <a:rPr lang="zh-CN" altLang="en-US" sz="1400" b="1" dirty="0"/>
              <a:t>总线系统包括一组连接各功能部件的</a:t>
            </a:r>
            <a:r>
              <a:rPr lang="zh-CN" altLang="en-US" sz="1400" b="1" dirty="0">
                <a:solidFill>
                  <a:srgbClr val="FF0000"/>
                </a:solidFill>
              </a:rPr>
              <a:t>传输线缆</a:t>
            </a:r>
            <a:r>
              <a:rPr lang="zh-CN" altLang="en-US" sz="1400" b="1" dirty="0"/>
              <a:t>和</a:t>
            </a:r>
            <a:r>
              <a:rPr lang="zh-CN" altLang="en-US" sz="1400" b="1" dirty="0">
                <a:solidFill>
                  <a:srgbClr val="FF0000"/>
                </a:solidFill>
              </a:rPr>
              <a:t>总线控制器</a:t>
            </a:r>
            <a:r>
              <a:rPr lang="zh-CN" altLang="en-US" sz="1400" b="1" dirty="0"/>
              <a:t>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solidFill>
                  <a:srgbClr val="FF0000"/>
                </a:solidFill>
              </a:rPr>
              <a:t>总线控制器</a:t>
            </a:r>
            <a:r>
              <a:rPr lang="zh-CN" altLang="en-US" sz="1400" b="1" dirty="0"/>
              <a:t>负责总线控制权的仲裁，以及总线资源的分配和管理，如果是扩展总线控制器，还需要进行总线协议的转换。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8.2</a:t>
            </a:r>
            <a:r>
              <a:rPr lang="zh-CN" altLang="en-US" sz="1400" b="1" dirty="0"/>
              <a:t>中的</a:t>
            </a:r>
            <a:r>
              <a:rPr lang="en-US" altLang="zh-CN" sz="1400" b="1" dirty="0">
                <a:solidFill>
                  <a:srgbClr val="FF0000"/>
                </a:solidFill>
              </a:rPr>
              <a:t>BIU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Bus Interface Unit</a:t>
            </a:r>
            <a:r>
              <a:rPr lang="zh-CN" altLang="en-US" sz="1400" b="1" dirty="0"/>
              <a:t>，总线接口单元）就是总线控制器。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、总线的功能</a:t>
            </a:r>
            <a:endParaRPr lang="en-US" altLang="zh-CN" sz="14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）数据总线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）地址总线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）控制总线</a:t>
            </a:r>
            <a:endParaRPr lang="en-US" altLang="zh-CN" sz="1600" b="1" dirty="0"/>
          </a:p>
          <a:p>
            <a:pPr lvl="3" eaLnBrk="1" hangingPunct="1"/>
            <a:endParaRPr lang="en-US" altLang="zh-CN" sz="8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常见的控制信号</a:t>
            </a:r>
            <a:r>
              <a:rPr lang="zh-CN" altLang="en-US" sz="1400" b="1" dirty="0"/>
              <a:t>有：存储器读、存储器写、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读、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写、传输应答、总线请求、总线许可、总线正忙、中断请求、中断响应、时钟信号、复位信号等。</a:t>
            </a:r>
            <a:endParaRPr lang="en-US" altLang="zh-CN" sz="12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FB21F2-0946-2975-2AF6-0456778A7815}"/>
              </a:ext>
            </a:extLst>
          </p:cNvPr>
          <p:cNvGrpSpPr/>
          <p:nvPr/>
        </p:nvGrpSpPr>
        <p:grpSpPr>
          <a:xfrm>
            <a:off x="4788024" y="3068960"/>
            <a:ext cx="3706892" cy="1609147"/>
            <a:chOff x="4860032" y="2816932"/>
            <a:chExt cx="3706892" cy="160914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12789D3-2E91-8F69-52CF-C77F93149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032" y="2816932"/>
              <a:ext cx="3706892" cy="1224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929F4C0-5BC8-2A08-8286-ECF8B72A6F52}"/>
                </a:ext>
              </a:extLst>
            </p:cNvPr>
            <p:cNvSpPr txBox="1"/>
            <p:nvPr/>
          </p:nvSpPr>
          <p:spPr>
            <a:xfrm>
              <a:off x="5912617" y="4149080"/>
              <a:ext cx="1755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8.2    </a:t>
              </a:r>
              <a:r>
                <a:rPr lang="zh-CN" altLang="en-US" sz="1200" b="1" dirty="0"/>
                <a:t>总线互联连方式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0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E45A703-8EB4-83C2-05F7-2E8E61B76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、总线复用技术</a:t>
            </a:r>
            <a:endParaRPr lang="en-US" altLang="zh-CN" sz="20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复用总线</a:t>
            </a:r>
            <a:r>
              <a:rPr lang="zh-CN" altLang="en-US" sz="1400" b="1" dirty="0"/>
              <a:t>是指一组传输线具有多种用途，用于分时传送不同类型的信息。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如地址总线与数据总线复用（</a:t>
            </a:r>
            <a:r>
              <a:rPr lang="en-US" altLang="zh-CN" sz="1400" b="1" dirty="0">
                <a:solidFill>
                  <a:srgbClr val="FF0000"/>
                </a:solidFill>
              </a:rPr>
              <a:t>AD</a:t>
            </a:r>
            <a:r>
              <a:rPr lang="en-US" altLang="zh-CN" sz="1400" b="1" baseline="-25000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solidFill>
                  <a:srgbClr val="FF0000"/>
                </a:solidFill>
              </a:rPr>
              <a:t>AD</a:t>
            </a:r>
            <a:r>
              <a:rPr lang="en-US" altLang="zh-CN" sz="1400" b="1" baseline="-25000" dirty="0">
                <a:solidFill>
                  <a:srgbClr val="FF0000"/>
                </a:solidFill>
              </a:rPr>
              <a:t>7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芯片的</a:t>
            </a:r>
            <a:r>
              <a:rPr lang="zh-CN" altLang="en-US" sz="1400" b="1" dirty="0">
                <a:solidFill>
                  <a:srgbClr val="FF0000"/>
                </a:solidFill>
              </a:rPr>
              <a:t>行列地址线</a:t>
            </a:r>
            <a:r>
              <a:rPr lang="zh-CN" altLang="en-US" sz="1400" b="1" dirty="0"/>
              <a:t>也是复用的；总线复用可以减少引脚数目。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、总线设备分类</a:t>
            </a:r>
            <a:endParaRPr lang="en-US" altLang="zh-CN" sz="2000" b="1" dirty="0"/>
          </a:p>
          <a:p>
            <a:pPr lvl="1" eaLnBrk="1" hangingPunct="1"/>
            <a:endParaRPr lang="en-US" altLang="zh-CN" sz="800" b="1" dirty="0"/>
          </a:p>
          <a:p>
            <a:pPr lvl="2" eaLnBrk="1" hangingPunct="1"/>
            <a:r>
              <a:rPr lang="zh-CN" altLang="en-US" sz="1400" b="1" dirty="0"/>
              <a:t>可以拥有总线控制权并主动进行总线传输控制的设备称为</a:t>
            </a:r>
            <a:r>
              <a:rPr lang="zh-CN" altLang="en-US" sz="1400" b="1" dirty="0">
                <a:solidFill>
                  <a:srgbClr val="FF0000"/>
                </a:solidFill>
              </a:rPr>
              <a:t>主设备</a:t>
            </a:r>
            <a:r>
              <a:rPr lang="zh-CN" altLang="en-US" sz="1400" b="1" dirty="0"/>
              <a:t>；而被主设备寻址访问的设备称为</a:t>
            </a:r>
            <a:r>
              <a:rPr lang="zh-CN" altLang="en-US" sz="1400" b="1" dirty="0">
                <a:solidFill>
                  <a:srgbClr val="FF0000"/>
                </a:solidFill>
              </a:rPr>
              <a:t>从设备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、协处理器、</a:t>
            </a:r>
            <a:r>
              <a:rPr lang="en-US" altLang="zh-CN" sz="1400" b="1" dirty="0"/>
              <a:t>DMA</a:t>
            </a:r>
            <a:r>
              <a:rPr lang="zh-CN" altLang="en-US" sz="1400" b="1" dirty="0"/>
              <a:t>控制器（</a:t>
            </a:r>
            <a:r>
              <a:rPr lang="en-US" altLang="zh-CN" sz="1400" b="1" dirty="0"/>
              <a:t>Intel 8237</a:t>
            </a:r>
            <a:r>
              <a:rPr lang="zh-CN" altLang="en-US" sz="1400" b="1" dirty="0"/>
              <a:t>芯片）都可以获得总线控制权，从而作为主设备；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和协处理器还可以互为主从设备。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总线主控技术</a:t>
            </a:r>
            <a:r>
              <a:rPr lang="zh-CN" altLang="en-US" sz="1400" b="1" dirty="0"/>
              <a:t>：是指高速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设备内置了</a:t>
            </a:r>
            <a:r>
              <a:rPr lang="en-US" altLang="zh-CN" sz="1400" b="1" dirty="0"/>
              <a:t>DMA</a:t>
            </a:r>
            <a:r>
              <a:rPr lang="zh-CN" altLang="en-US" sz="1400" b="1" dirty="0"/>
              <a:t>控制器，无须第三方</a:t>
            </a:r>
            <a:r>
              <a:rPr lang="en-US" altLang="zh-CN" sz="1400" b="1" dirty="0"/>
              <a:t>DMA</a:t>
            </a:r>
            <a:r>
              <a:rPr lang="zh-CN" altLang="en-US" sz="1400" b="1" dirty="0"/>
              <a:t>控制器就可以直接获得总线控制权，在不需要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干预的情况下直接与主存进行数据交互；采用总线控制技术的</a:t>
            </a:r>
            <a:r>
              <a:rPr lang="en-US" altLang="zh-CN" sz="1400" b="1" dirty="0"/>
              <a:t>I/O</a:t>
            </a:r>
            <a:r>
              <a:rPr lang="zh-CN" altLang="en-US" sz="1400" b="1" dirty="0"/>
              <a:t>设备可以作为主设备，</a:t>
            </a:r>
            <a:r>
              <a:rPr lang="en-US" altLang="zh-CN" sz="1400" b="1" dirty="0"/>
              <a:t>MCA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EISA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PCI</a:t>
            </a:r>
            <a:r>
              <a:rPr lang="zh-CN" altLang="en-US" sz="1400" b="1" dirty="0"/>
              <a:t>等总线均支持总线主控技术。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表</a:t>
            </a:r>
            <a:r>
              <a:rPr lang="en-US" altLang="zh-CN" sz="1400" b="1" dirty="0"/>
              <a:t>8.1</a:t>
            </a:r>
            <a:r>
              <a:rPr lang="zh-CN" altLang="en-US" sz="1400" b="1" dirty="0"/>
              <a:t>：几种常见的主、从设备组合，可以看出</a:t>
            </a:r>
            <a:r>
              <a:rPr lang="zh-CN" altLang="en-US" sz="1400" b="1" dirty="0">
                <a:solidFill>
                  <a:srgbClr val="3D3DED"/>
                </a:solidFill>
              </a:rPr>
              <a:t>内存只能是从设备</a:t>
            </a:r>
            <a:r>
              <a:rPr lang="zh-CN" altLang="en-US" sz="1400" b="1" dirty="0"/>
              <a:t>。</a:t>
            </a:r>
            <a:endParaRPr lang="en-US" altLang="zh-CN" sz="1600" b="1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67C3183-641E-18FD-4ED9-AD6984E20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2023"/>
              </p:ext>
            </p:extLst>
          </p:nvPr>
        </p:nvGraphicFramePr>
        <p:xfrm>
          <a:off x="2411760" y="5013176"/>
          <a:ext cx="518457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910">
                  <a:extLst>
                    <a:ext uri="{9D8B030D-6E8A-4147-A177-3AD203B41FA5}">
                      <a16:colId xmlns:a16="http://schemas.microsoft.com/office/drawing/2014/main" val="1767529667"/>
                    </a:ext>
                  </a:extLst>
                </a:gridCol>
                <a:gridCol w="1158905">
                  <a:extLst>
                    <a:ext uri="{9D8B030D-6E8A-4147-A177-3AD203B41FA5}">
                      <a16:colId xmlns:a16="http://schemas.microsoft.com/office/drawing/2014/main" val="892107050"/>
                    </a:ext>
                  </a:extLst>
                </a:gridCol>
                <a:gridCol w="2927761">
                  <a:extLst>
                    <a:ext uri="{9D8B030D-6E8A-4147-A177-3AD203B41FA5}">
                      <a16:colId xmlns:a16="http://schemas.microsoft.com/office/drawing/2014/main" val="1205249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主设备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从设备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481025"/>
                  </a:ext>
                </a:extLst>
              </a:tr>
              <a:tr h="183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CPU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/>
                        <a:t>取指令、取数据、写数据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601570"/>
                  </a:ext>
                </a:extLst>
              </a:tr>
              <a:tr h="183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CPU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I/O</a:t>
                      </a:r>
                      <a:r>
                        <a:rPr lang="zh-CN" altLang="en-US" sz="1000" b="1" dirty="0"/>
                        <a:t>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/>
                        <a:t>初始化数据传输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19997"/>
                  </a:ext>
                </a:extLst>
              </a:tr>
              <a:tr h="183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DMA</a:t>
                      </a:r>
                      <a:r>
                        <a:rPr lang="zh-CN" altLang="en-US" sz="1000" b="1" dirty="0"/>
                        <a:t>控制器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/>
                        <a:t>第三方</a:t>
                      </a:r>
                      <a:r>
                        <a:rPr lang="en-US" altLang="zh-CN" sz="1000" b="1" dirty="0"/>
                        <a:t>DMA</a:t>
                      </a:r>
                      <a:r>
                        <a:rPr lang="zh-CN" altLang="en-US" sz="1000" b="1" dirty="0"/>
                        <a:t>数据传输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100729"/>
                  </a:ext>
                </a:extLst>
              </a:tr>
              <a:tr h="195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I/O</a:t>
                      </a:r>
                      <a:r>
                        <a:rPr lang="zh-CN" altLang="en-US" sz="1000" b="1" dirty="0"/>
                        <a:t>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/>
                        <a:t>总线主控</a:t>
                      </a:r>
                      <a:r>
                        <a:rPr lang="en-US" altLang="zh-CN" sz="1000" b="1" dirty="0"/>
                        <a:t>I/O</a:t>
                      </a:r>
                      <a:r>
                        <a:rPr lang="zh-CN" altLang="en-US" sz="1000" b="1" dirty="0"/>
                        <a:t>设备的第一方</a:t>
                      </a:r>
                      <a:r>
                        <a:rPr lang="en-US" altLang="zh-CN" sz="1000" b="1" dirty="0"/>
                        <a:t>DMA</a:t>
                      </a:r>
                      <a:r>
                        <a:rPr lang="zh-CN" altLang="en-US" sz="1000" b="1" dirty="0"/>
                        <a:t>数据传输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22918"/>
                  </a:ext>
                </a:extLst>
              </a:tr>
              <a:tr h="183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CPU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协处理器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1" dirty="0"/>
                        <a:t>CPU</a:t>
                      </a:r>
                      <a:r>
                        <a:rPr lang="zh-CN" altLang="en-US" sz="1000" b="1" dirty="0"/>
                        <a:t>提交指令给协处理器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577239"/>
                  </a:ext>
                </a:extLst>
              </a:tr>
              <a:tr h="1833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协处理器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CPU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/>
                        <a:t>协处理器从</a:t>
                      </a:r>
                      <a:r>
                        <a:rPr lang="en-US" altLang="zh-CN" sz="1000" b="1" dirty="0"/>
                        <a:t>CPU</a:t>
                      </a:r>
                      <a:r>
                        <a:rPr lang="zh-CN" altLang="en-US" sz="1000" b="1" dirty="0"/>
                        <a:t>取操作数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27244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7D751F6-224F-4490-D774-FFF113CA5934}"/>
              </a:ext>
            </a:extLst>
          </p:cNvPr>
          <p:cNvSpPr txBox="1"/>
          <p:nvPr/>
        </p:nvSpPr>
        <p:spPr>
          <a:xfrm>
            <a:off x="3995936" y="4653136"/>
            <a:ext cx="175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8.1    </a:t>
            </a:r>
            <a:r>
              <a:rPr lang="zh-CN" altLang="en-US" sz="1200" b="1" dirty="0"/>
              <a:t>主、从设备举例</a:t>
            </a:r>
          </a:p>
        </p:txBody>
      </p:sp>
    </p:spTree>
    <p:extLst>
      <p:ext uri="{BB962C8B-B14F-4D97-AF65-F5344CB8AC3E}">
        <p14:creationId xmlns:p14="http://schemas.microsoft.com/office/powerpoint/2010/main" val="347226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64411</TotalTime>
  <Words>10645</Words>
  <Application>Microsoft Office PowerPoint</Application>
  <PresentationFormat>全屏显示(4:3)</PresentationFormat>
  <Paragraphs>1068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0" baseType="lpstr">
      <vt:lpstr>Avenir</vt:lpstr>
      <vt:lpstr>Helvetica Neue</vt:lpstr>
      <vt:lpstr>等线</vt:lpstr>
      <vt:lpstr>黑体</vt:lpstr>
      <vt:lpstr>宋体</vt:lpstr>
      <vt:lpstr>Arial</vt:lpstr>
      <vt:lpstr>Calibri</vt:lpstr>
      <vt:lpstr>Cambria Math</vt:lpstr>
      <vt:lpstr>Comic Sans MS</vt:lpstr>
      <vt:lpstr>Times New Roman</vt:lpstr>
      <vt:lpstr>Office 主题</vt:lpstr>
      <vt:lpstr>《计算机组成原理》 （第八讲）</vt:lpstr>
      <vt:lpstr>目录</vt:lpstr>
      <vt:lpstr>第8章    总线系统</vt:lpstr>
      <vt:lpstr>8.1  总线概述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  总线传输机制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8.2.4  总线定时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8.3  总线结构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  常用总线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  <vt:lpstr>PowerPoint 演示文稿</vt:lpstr>
      <vt:lpstr>习题（P318-320）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《嵌入式系统》 （第一讲）</dc:title>
  <dc:creator>apple</dc:creator>
  <cp:lastModifiedBy>haiying2019</cp:lastModifiedBy>
  <cp:revision>556</cp:revision>
  <dcterms:created xsi:type="dcterms:W3CDTF">2018-06-12T02:23:51Z</dcterms:created>
  <dcterms:modified xsi:type="dcterms:W3CDTF">2023-06-01T03:16:08Z</dcterms:modified>
</cp:coreProperties>
</file>